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Montserrat"/>
      <p:regular r:id="rId19"/>
      <p:bold r:id="rId20"/>
      <p:italic r:id="rId21"/>
      <p:boldItalic r:id="rId22"/>
    </p:embeddedFont>
    <p:embeddedFont>
      <p:font typeface="Montserrat Light"/>
      <p:regular r:id="rId23"/>
      <p:bold r:id="rId24"/>
      <p:italic r:id="rId25"/>
      <p:boldItalic r:id="rId26"/>
    </p:embeddedFont>
    <p:embeddedFont>
      <p:font typeface="Montserrat ExtraBold"/>
      <p:bold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Light-bold.fntdata"/><Relationship Id="rId23" Type="http://schemas.openxmlformats.org/officeDocument/2006/relationships/font" Target="fonts/MontserratLigh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boldItalic.fntdata"/><Relationship Id="rId25" Type="http://schemas.openxmlformats.org/officeDocument/2006/relationships/font" Target="fonts/MontserratLight-italic.fntdata"/><Relationship Id="rId28" Type="http://schemas.openxmlformats.org/officeDocument/2006/relationships/font" Target="fonts/MontserratExtraBold-boldItalic.fntdata"/><Relationship Id="rId27" Type="http://schemas.openxmlformats.org/officeDocument/2006/relationships/font" Target="fonts/MontserratExtraBol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iberatemeditation.com/" TargetMode="External"/><Relationship Id="rId3" Type="http://schemas.openxmlformats.org/officeDocument/2006/relationships/hyperlink" Target="https://www.holisticwellnesspractice.com/hwp-blog/2021/04/22/21-days-to-a-positive-mindset-journal-prompts-affirmations" TargetMode="External"/><Relationship Id="rId4" Type="http://schemas.openxmlformats.org/officeDocument/2006/relationships/hyperlink" Target="https://www.youtube.com/watch?v=mPgvFlsiHOc" TargetMode="External"/><Relationship Id="rId5" Type="http://schemas.openxmlformats.org/officeDocument/2006/relationships/hyperlink" Target="https://native-land.ca/"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914400" rtl="0" algn="l">
              <a:lnSpc>
                <a:spcPct val="115000"/>
              </a:lnSpc>
              <a:spcBef>
                <a:spcPts val="0"/>
              </a:spcBef>
              <a:spcAft>
                <a:spcPts val="0"/>
              </a:spcAft>
              <a:buClr>
                <a:schemeClr val="dk1"/>
              </a:buClr>
              <a:buSzPts val="1100"/>
              <a:buFont typeface="Open Sans"/>
              <a:buChar char="●"/>
            </a:pPr>
            <a:r>
              <a:rPr lang="en" sz="850">
                <a:solidFill>
                  <a:schemeClr val="dk1"/>
                </a:solidFill>
              </a:rPr>
              <a:t>When people enter the space (whether virtual or in-person) there will be a  welcome slide on screen with background music. </a:t>
            </a:r>
            <a:r>
              <a:rPr b="1" lang="en" sz="850">
                <a:solidFill>
                  <a:srgbClr val="00ADEF"/>
                </a:solidFill>
              </a:rPr>
              <a:t>Facilitator 2</a:t>
            </a:r>
            <a:r>
              <a:rPr b="1" i="1" lang="en" sz="850">
                <a:solidFill>
                  <a:srgbClr val="D12229"/>
                </a:solidFill>
              </a:rPr>
              <a:t> </a:t>
            </a:r>
            <a:r>
              <a:rPr i="1" lang="en" sz="850">
                <a:solidFill>
                  <a:schemeClr val="dk1"/>
                </a:solidFill>
              </a:rPr>
              <a:t>will greet people as they come into the room.</a:t>
            </a:r>
            <a:endParaRPr i="1" sz="850">
              <a:solidFill>
                <a:schemeClr val="dk1"/>
              </a:solidFill>
            </a:endParaRPr>
          </a:p>
          <a:p>
            <a:pPr indent="-298450" lvl="0" marL="914400" rtl="0" algn="l">
              <a:lnSpc>
                <a:spcPct val="115000"/>
              </a:lnSpc>
              <a:spcBef>
                <a:spcPts val="0"/>
              </a:spcBef>
              <a:spcAft>
                <a:spcPts val="0"/>
              </a:spcAft>
              <a:buClr>
                <a:schemeClr val="dk1"/>
              </a:buClr>
              <a:buSzPts val="1100"/>
              <a:buFont typeface="Open Sans"/>
              <a:buChar char="●"/>
            </a:pPr>
            <a:r>
              <a:rPr b="1" lang="en" sz="850">
                <a:solidFill>
                  <a:srgbClr val="0000FF"/>
                </a:solidFill>
              </a:rPr>
              <a:t>Facilitator 1</a:t>
            </a:r>
            <a:r>
              <a:rPr b="1" lang="en" sz="850">
                <a:solidFill>
                  <a:srgbClr val="00ADEF"/>
                </a:solidFill>
              </a:rPr>
              <a:t> </a:t>
            </a:r>
            <a:r>
              <a:rPr i="1" lang="en" sz="850">
                <a:solidFill>
                  <a:schemeClr val="dk1"/>
                </a:solidFill>
              </a:rPr>
              <a:t>will inform participants that the first few minutes will be used to help with setting up for the meeting </a:t>
            </a:r>
            <a:r>
              <a:rPr lang="en" sz="850">
                <a:solidFill>
                  <a:schemeClr val="dk1"/>
                </a:solidFill>
              </a:rPr>
              <a:t>(i.e. cameras, audio, interpretation, etc.) - (</a:t>
            </a:r>
            <a:r>
              <a:rPr b="1" lang="en" sz="850">
                <a:solidFill>
                  <a:srgbClr val="00ADEF"/>
                </a:solidFill>
              </a:rPr>
              <a:t>Facilitator 2</a:t>
            </a:r>
            <a:r>
              <a:rPr lang="en" sz="850">
                <a:solidFill>
                  <a:srgbClr val="00ADEF"/>
                </a:solidFill>
              </a:rPr>
              <a:t> </a:t>
            </a:r>
            <a:r>
              <a:rPr lang="en" sz="850">
                <a:solidFill>
                  <a:schemeClr val="dk1"/>
                </a:solidFill>
              </a:rPr>
              <a:t>can assist with this task while </a:t>
            </a:r>
            <a:r>
              <a:rPr b="1" lang="en" sz="850">
                <a:solidFill>
                  <a:srgbClr val="0000FF"/>
                </a:solidFill>
              </a:rPr>
              <a:t>Facilitator 1</a:t>
            </a:r>
            <a:r>
              <a:rPr b="1" lang="en" sz="850">
                <a:solidFill>
                  <a:srgbClr val="00ADEF"/>
                </a:solidFill>
              </a:rPr>
              <a:t> </a:t>
            </a:r>
            <a:r>
              <a:rPr lang="en" sz="850">
                <a:solidFill>
                  <a:schemeClr val="dk1"/>
                </a:solidFill>
              </a:rPr>
              <a:t>continues with language interpretation set up, grounding, and housekeeping).</a:t>
            </a:r>
            <a:endParaRPr sz="850">
              <a:solidFill>
                <a:schemeClr val="dk1"/>
              </a:solidFill>
            </a:endParaRPr>
          </a:p>
          <a:p>
            <a:pPr indent="0" lvl="0" marL="914400" rtl="0" algn="l">
              <a:lnSpc>
                <a:spcPct val="115000"/>
              </a:lnSpc>
              <a:spcBef>
                <a:spcPts val="0"/>
              </a:spcBef>
              <a:spcAft>
                <a:spcPts val="0"/>
              </a:spcAft>
              <a:buNone/>
            </a:pPr>
            <a:r>
              <a:t/>
            </a:r>
            <a:endParaRPr b="1" sz="850">
              <a:solidFill>
                <a:schemeClr val="dk1"/>
              </a:solidFill>
            </a:endParaRPr>
          </a:p>
          <a:p>
            <a:pPr indent="0" lvl="0" marL="914400" rtl="0" algn="l">
              <a:lnSpc>
                <a:spcPct val="115000"/>
              </a:lnSpc>
              <a:spcBef>
                <a:spcPts val="0"/>
              </a:spcBef>
              <a:spcAft>
                <a:spcPts val="0"/>
              </a:spcAft>
              <a:buNone/>
            </a:pPr>
            <a:r>
              <a:rPr b="1" lang="en" sz="850">
                <a:solidFill>
                  <a:schemeClr val="dk1"/>
                </a:solidFill>
              </a:rPr>
              <a:t>Language Justice (5 minutes)</a:t>
            </a:r>
            <a:endParaRPr sz="850">
              <a:solidFill>
                <a:schemeClr val="dk1"/>
              </a:solidFill>
            </a:endParaRPr>
          </a:p>
          <a:p>
            <a:pPr indent="-282575" lvl="0" marL="914400" rtl="0" algn="l">
              <a:lnSpc>
                <a:spcPct val="115000"/>
              </a:lnSpc>
              <a:spcBef>
                <a:spcPts val="0"/>
              </a:spcBef>
              <a:spcAft>
                <a:spcPts val="0"/>
              </a:spcAft>
              <a:buClr>
                <a:schemeClr val="dk1"/>
              </a:buClr>
              <a:buSzPts val="850"/>
              <a:buChar char="●"/>
            </a:pPr>
            <a:r>
              <a:rPr b="1" lang="en" sz="850">
                <a:solidFill>
                  <a:srgbClr val="0000FF"/>
                </a:solidFill>
              </a:rPr>
              <a:t>Facilitator 1</a:t>
            </a:r>
            <a:r>
              <a:rPr b="1" lang="en" sz="850">
                <a:solidFill>
                  <a:srgbClr val="00ADEF"/>
                </a:solidFill>
              </a:rPr>
              <a:t> </a:t>
            </a:r>
            <a:r>
              <a:rPr i="1" lang="en" sz="850">
                <a:solidFill>
                  <a:schemeClr val="dk1"/>
                </a:solidFill>
              </a:rPr>
              <a:t>will introduce the point person to explain how to use the interpretation or ASL features for the workshop. (Allow time and space for the interpreter to walk participants through any interpretation set up. If in-person, this can include setting up a portable translation device. If virtual, this can include set up of interpretation streaming platforms such as Zoom.)</a:t>
            </a:r>
            <a:endParaRPr i="1" sz="850">
              <a:solidFill>
                <a:schemeClr val="dk1"/>
              </a:solidFill>
            </a:endParaRPr>
          </a:p>
          <a:p>
            <a:pPr indent="0" lvl="0" marL="914400" rtl="0" algn="l">
              <a:lnSpc>
                <a:spcPct val="115000"/>
              </a:lnSpc>
              <a:spcBef>
                <a:spcPts val="0"/>
              </a:spcBef>
              <a:spcAft>
                <a:spcPts val="0"/>
              </a:spcAft>
              <a:buNone/>
            </a:pPr>
            <a:r>
              <a:t/>
            </a:r>
            <a:endParaRPr sz="850">
              <a:solidFill>
                <a:schemeClr val="dk1"/>
              </a:solidFill>
            </a:endParaRPr>
          </a:p>
          <a:p>
            <a:pPr indent="0" lvl="0" marL="914400" rtl="0" algn="l">
              <a:lnSpc>
                <a:spcPct val="115000"/>
              </a:lnSpc>
              <a:spcBef>
                <a:spcPts val="0"/>
              </a:spcBef>
              <a:spcAft>
                <a:spcPts val="0"/>
              </a:spcAft>
              <a:buNone/>
            </a:pPr>
            <a:r>
              <a:rPr b="1" lang="en" sz="850">
                <a:solidFill>
                  <a:schemeClr val="dk1"/>
                </a:solidFill>
              </a:rPr>
              <a:t>Grounding &amp; Housekeeping (15 minutes)</a:t>
            </a:r>
            <a:endParaRPr sz="850">
              <a:solidFill>
                <a:schemeClr val="dk1"/>
              </a:solidFill>
            </a:endParaRPr>
          </a:p>
          <a:p>
            <a:pPr indent="-282575" lvl="0" marL="914400" rtl="0" algn="l">
              <a:lnSpc>
                <a:spcPct val="115000"/>
              </a:lnSpc>
              <a:spcBef>
                <a:spcPts val="0"/>
              </a:spcBef>
              <a:spcAft>
                <a:spcPts val="0"/>
              </a:spcAft>
              <a:buClr>
                <a:schemeClr val="dk1"/>
              </a:buClr>
              <a:buSzPts val="850"/>
              <a:buChar char="●"/>
            </a:pPr>
            <a:r>
              <a:rPr b="1" lang="en" sz="850">
                <a:solidFill>
                  <a:schemeClr val="dk1"/>
                </a:solidFill>
              </a:rPr>
              <a:t>Appreciation: </a:t>
            </a:r>
            <a:r>
              <a:rPr i="1" lang="en" sz="850">
                <a:solidFill>
                  <a:schemeClr val="dk1"/>
                </a:solidFill>
              </a:rPr>
              <a:t>Thank everyone for taking the time to participate and be present. </a:t>
            </a:r>
            <a:endParaRPr i="1" sz="850">
              <a:solidFill>
                <a:schemeClr val="dk1"/>
              </a:solidFill>
            </a:endParaRPr>
          </a:p>
          <a:p>
            <a:pPr indent="-282575" lvl="0" marL="914400" rtl="0" algn="l">
              <a:lnSpc>
                <a:spcPct val="115000"/>
              </a:lnSpc>
              <a:spcBef>
                <a:spcPts val="0"/>
              </a:spcBef>
              <a:spcAft>
                <a:spcPts val="0"/>
              </a:spcAft>
              <a:buClr>
                <a:schemeClr val="dk1"/>
              </a:buClr>
              <a:buSzPts val="850"/>
              <a:buChar char="●"/>
            </a:pPr>
            <a:r>
              <a:rPr b="1" lang="en" sz="850">
                <a:solidFill>
                  <a:schemeClr val="dk1"/>
                </a:solidFill>
              </a:rPr>
              <a:t>Acknowledgment:</a:t>
            </a:r>
            <a:r>
              <a:rPr i="1" lang="en" sz="850">
                <a:solidFill>
                  <a:schemeClr val="dk1"/>
                </a:solidFill>
              </a:rPr>
              <a:t> Provide acknowledgment of the traumas people have/are experiencing due to ________ (pandemic, hurricane, floods, etc.) and pause for a moment. </a:t>
            </a:r>
            <a:endParaRPr i="1" sz="850">
              <a:solidFill>
                <a:schemeClr val="dk1"/>
              </a:solidFill>
            </a:endParaRPr>
          </a:p>
          <a:p>
            <a:pPr indent="-282575" lvl="0" marL="914400" rtl="0" algn="l">
              <a:lnSpc>
                <a:spcPct val="115000"/>
              </a:lnSpc>
              <a:spcBef>
                <a:spcPts val="0"/>
              </a:spcBef>
              <a:spcAft>
                <a:spcPts val="0"/>
              </a:spcAft>
              <a:buClr>
                <a:schemeClr val="dk1"/>
              </a:buClr>
              <a:buSzPts val="850"/>
              <a:buChar char="●"/>
            </a:pPr>
            <a:r>
              <a:rPr b="1" lang="en" sz="850">
                <a:solidFill>
                  <a:schemeClr val="dk1"/>
                </a:solidFill>
              </a:rPr>
              <a:t>How to Participate:</a:t>
            </a:r>
            <a:r>
              <a:rPr i="1" lang="en" sz="850">
                <a:solidFill>
                  <a:schemeClr val="dk1"/>
                </a:solidFill>
              </a:rPr>
              <a:t> Inform participants of different ways to actively participate during the workshop whether virtual or in-person:</a:t>
            </a:r>
            <a:endParaRPr sz="850">
              <a:solidFill>
                <a:schemeClr val="dk1"/>
              </a:solidFill>
            </a:endParaRPr>
          </a:p>
          <a:p>
            <a:pPr indent="-282575" lvl="0" marL="914400" rtl="0" algn="l">
              <a:lnSpc>
                <a:spcPct val="115000"/>
              </a:lnSpc>
              <a:spcBef>
                <a:spcPts val="0"/>
              </a:spcBef>
              <a:spcAft>
                <a:spcPts val="0"/>
              </a:spcAft>
              <a:buClr>
                <a:schemeClr val="dk1"/>
              </a:buClr>
              <a:buSzPts val="850"/>
              <a:buChar char="●"/>
            </a:pPr>
            <a:r>
              <a:rPr b="1" i="1" lang="en" sz="850" u="sng">
                <a:solidFill>
                  <a:schemeClr val="dk1"/>
                </a:solidFill>
              </a:rPr>
              <a:t>If virtual</a:t>
            </a:r>
            <a:r>
              <a:rPr b="1" i="1" lang="en" sz="850">
                <a:solidFill>
                  <a:schemeClr val="dk1"/>
                </a:solidFill>
              </a:rPr>
              <a:t>,</a:t>
            </a:r>
            <a:r>
              <a:rPr i="1" lang="en" sz="850">
                <a:solidFill>
                  <a:schemeClr val="dk1"/>
                </a:solidFill>
              </a:rPr>
              <a:t> is there a preference for participants to use the chat box during the meeting for side conversations? Hand raising? Etc.</a:t>
            </a:r>
            <a:endParaRPr i="1" sz="850">
              <a:solidFill>
                <a:schemeClr val="dk1"/>
              </a:solidFill>
            </a:endParaRPr>
          </a:p>
          <a:p>
            <a:pPr indent="-282575" lvl="0" marL="914400" rtl="0" algn="l">
              <a:lnSpc>
                <a:spcPct val="115000"/>
              </a:lnSpc>
              <a:spcBef>
                <a:spcPts val="0"/>
              </a:spcBef>
              <a:spcAft>
                <a:spcPts val="0"/>
              </a:spcAft>
              <a:buClr>
                <a:schemeClr val="dk1"/>
              </a:buClr>
              <a:buSzPts val="850"/>
              <a:buChar char="●"/>
            </a:pPr>
            <a:r>
              <a:rPr b="1" i="1" lang="en" sz="850" u="sng">
                <a:solidFill>
                  <a:schemeClr val="dk1"/>
                </a:solidFill>
              </a:rPr>
              <a:t>If in-person</a:t>
            </a:r>
            <a:r>
              <a:rPr b="1" i="1" lang="en" sz="850">
                <a:solidFill>
                  <a:schemeClr val="dk1"/>
                </a:solidFill>
              </a:rPr>
              <a:t>,</a:t>
            </a:r>
            <a:r>
              <a:rPr i="1" lang="en" sz="850">
                <a:solidFill>
                  <a:schemeClr val="dk1"/>
                </a:solidFill>
              </a:rPr>
              <a:t> will folks call out to share? Raise hands? Etc.) Keep in mind that whatever methods chosen should be inclusive and accessible (literacy, comfort with tech platform, etc.)</a:t>
            </a:r>
            <a:endParaRPr i="1" sz="850">
              <a:solidFill>
                <a:schemeClr val="dk1"/>
              </a:solidFill>
            </a:endParaRPr>
          </a:p>
          <a:p>
            <a:pPr indent="0" lvl="0" marL="914400" rtl="0" algn="l">
              <a:lnSpc>
                <a:spcPct val="115000"/>
              </a:lnSpc>
              <a:spcBef>
                <a:spcPts val="0"/>
              </a:spcBef>
              <a:spcAft>
                <a:spcPts val="0"/>
              </a:spcAft>
              <a:buNone/>
            </a:pPr>
            <a:r>
              <a:t/>
            </a:r>
            <a:endParaRPr sz="850">
              <a:solidFill>
                <a:schemeClr val="dk1"/>
              </a:solidFill>
            </a:endParaRPr>
          </a:p>
          <a:p>
            <a:pPr indent="0" lvl="0" marL="0" rtl="0" algn="l">
              <a:lnSpc>
                <a:spcPct val="115000"/>
              </a:lnSpc>
              <a:spcBef>
                <a:spcPts val="0"/>
              </a:spcBef>
              <a:spcAft>
                <a:spcPts val="0"/>
              </a:spcAft>
              <a:buNone/>
            </a:pPr>
            <a:r>
              <a:t/>
            </a:r>
            <a:endParaRPr sz="850">
              <a:solidFill>
                <a:schemeClr val="dk1"/>
              </a:solidFill>
            </a:endParaRPr>
          </a:p>
          <a:p>
            <a:pPr indent="0" lvl="0" marL="914400" rtl="0" algn="just">
              <a:spcBef>
                <a:spcPts val="0"/>
              </a:spcBef>
              <a:spcAft>
                <a:spcPts val="0"/>
              </a:spcAft>
              <a:buNone/>
            </a:pPr>
            <a:r>
              <a:t/>
            </a:r>
            <a:endParaRPr b="1">
              <a:solidFill>
                <a:schemeClr val="dk1"/>
              </a:solidFill>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f055564f16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f055564f16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i="1" lang="en" u="sng">
                <a:solidFill>
                  <a:schemeClr val="dk1"/>
                </a:solidFill>
                <a:latin typeface="Open Sans"/>
                <a:ea typeface="Open Sans"/>
                <a:cs typeface="Open Sans"/>
                <a:sym typeface="Open Sans"/>
              </a:rPr>
              <a:t>Introduce and Define the Four Pillars of Energy Democracy</a:t>
            </a:r>
            <a:endParaRPr b="1">
              <a:solidFill>
                <a:schemeClr val="dk1"/>
              </a:solidFill>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f1eea8ca4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f1eea8ca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n">
                <a:solidFill>
                  <a:schemeClr val="dk1"/>
                </a:solidFill>
                <a:latin typeface="Open Sans"/>
                <a:ea typeface="Open Sans"/>
                <a:cs typeface="Open Sans"/>
                <a:sym typeface="Open Sans"/>
              </a:rPr>
              <a:t>7. Reparation, Regeneration, Reinvestment - Co-Create Your Energy Democracy Vision (10 minutes)</a:t>
            </a:r>
            <a:endParaRPr i="1">
              <a:solidFill>
                <a:schemeClr val="dk1"/>
              </a:solidFill>
              <a:latin typeface="Open Sans"/>
              <a:ea typeface="Open Sans"/>
              <a:cs typeface="Open Sans"/>
              <a:sym typeface="Open Sans"/>
            </a:endParaRPr>
          </a:p>
          <a:p>
            <a:pPr indent="-298450" lvl="0" marL="457200" rtl="0" algn="just">
              <a:spcBef>
                <a:spcPts val="0"/>
              </a:spcBef>
              <a:spcAft>
                <a:spcPts val="0"/>
              </a:spcAft>
              <a:buClr>
                <a:schemeClr val="dk1"/>
              </a:buClr>
              <a:buSzPts val="1100"/>
              <a:buFont typeface="Open Sans"/>
              <a:buChar char="●"/>
            </a:pPr>
            <a:r>
              <a:rPr i="1" lang="en">
                <a:solidFill>
                  <a:schemeClr val="dk1"/>
                </a:solidFill>
                <a:latin typeface="Open Sans"/>
                <a:ea typeface="Open Sans"/>
                <a:cs typeface="Open Sans"/>
                <a:sym typeface="Open Sans"/>
              </a:rPr>
              <a:t>Share the prompt: “A thriving community and healthy environment looks like…..” and have everyone finish the sentence to close out. </a:t>
            </a:r>
            <a:endParaRPr i="1">
              <a:solidFill>
                <a:schemeClr val="dk1"/>
              </a:solidFill>
              <a:highlight>
                <a:srgbClr val="FFE599"/>
              </a:highlight>
              <a:latin typeface="Open Sans"/>
              <a:ea typeface="Open Sans"/>
              <a:cs typeface="Open Sans"/>
              <a:sym typeface="Open Sans"/>
            </a:endParaRPr>
          </a:p>
          <a:p>
            <a:pPr indent="-298450" lvl="0" marL="457200" rtl="0" algn="just">
              <a:spcBef>
                <a:spcPts val="0"/>
              </a:spcBef>
              <a:spcAft>
                <a:spcPts val="0"/>
              </a:spcAft>
              <a:buClr>
                <a:schemeClr val="dk1"/>
              </a:buClr>
              <a:buSzPts val="1100"/>
              <a:buFont typeface="Open Sans"/>
              <a:buChar char="●"/>
            </a:pPr>
            <a:r>
              <a:rPr i="1" lang="en">
                <a:solidFill>
                  <a:schemeClr val="dk1"/>
                </a:solidFill>
                <a:latin typeface="Open Sans"/>
                <a:ea typeface="Open Sans"/>
                <a:cs typeface="Open Sans"/>
                <a:sym typeface="Open Sans"/>
              </a:rPr>
              <a:t>Use breakout rooms if there are more than 20 people.</a:t>
            </a:r>
            <a:endParaRPr b="1" i="1">
              <a:solidFill>
                <a:schemeClr val="dk1"/>
              </a:solidFill>
              <a:latin typeface="Open Sans"/>
              <a:ea typeface="Open Sans"/>
              <a:cs typeface="Open Sans"/>
              <a:sym typeface="Open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f96fc45f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f96fc45f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just">
              <a:spcBef>
                <a:spcPts val="0"/>
              </a:spcBef>
              <a:spcAft>
                <a:spcPts val="0"/>
              </a:spcAft>
              <a:buNone/>
            </a:pPr>
            <a:r>
              <a:rPr lang="en"/>
              <a:t>This slide functions as Jamboard 2.</a:t>
            </a:r>
            <a:endParaRPr/>
          </a:p>
          <a:p>
            <a:pPr indent="0" lvl="0" marL="457200" rtl="0" algn="just">
              <a:spcBef>
                <a:spcPts val="0"/>
              </a:spcBef>
              <a:spcAft>
                <a:spcPts val="0"/>
              </a:spcAft>
              <a:buNone/>
            </a:pPr>
            <a:r>
              <a:t/>
            </a:r>
            <a:endParaRPr/>
          </a:p>
          <a:p>
            <a:pPr indent="-298450" lvl="0" marL="457200" rtl="0" algn="just">
              <a:spcBef>
                <a:spcPts val="0"/>
              </a:spcBef>
              <a:spcAft>
                <a:spcPts val="0"/>
              </a:spcAft>
              <a:buClr>
                <a:schemeClr val="dk1"/>
              </a:buClr>
              <a:buSzPts val="1100"/>
              <a:buFont typeface="Open Sans"/>
              <a:buChar char="●"/>
            </a:pPr>
            <a:r>
              <a:rPr i="1" lang="en">
                <a:solidFill>
                  <a:schemeClr val="dk1"/>
                </a:solidFill>
                <a:highlight>
                  <a:srgbClr val="FFE599"/>
                </a:highlight>
                <a:latin typeface="Open Sans"/>
                <a:ea typeface="Open Sans"/>
                <a:cs typeface="Open Sans"/>
                <a:sym typeface="Open Sans"/>
              </a:rPr>
              <a:t>As folks are sharing, live transcribe on this slide. </a:t>
            </a:r>
            <a:endParaRPr i="1">
              <a:solidFill>
                <a:schemeClr val="dk1"/>
              </a:solidFill>
              <a:highlight>
                <a:srgbClr val="FFE599"/>
              </a:highlight>
              <a:latin typeface="Open Sans"/>
              <a:ea typeface="Open Sans"/>
              <a:cs typeface="Open Sans"/>
              <a:sym typeface="Open Sans"/>
            </a:endParaRPr>
          </a:p>
          <a:p>
            <a:pPr indent="-298450" lvl="1" marL="914400" rtl="0" algn="just">
              <a:spcBef>
                <a:spcPts val="0"/>
              </a:spcBef>
              <a:spcAft>
                <a:spcPts val="0"/>
              </a:spcAft>
              <a:buClr>
                <a:schemeClr val="dk1"/>
              </a:buClr>
              <a:buSzPts val="1100"/>
              <a:buFont typeface="Open Sans"/>
              <a:buChar char="○"/>
            </a:pPr>
            <a:r>
              <a:rPr i="1" lang="en">
                <a:solidFill>
                  <a:schemeClr val="dk1"/>
                </a:solidFill>
                <a:highlight>
                  <a:srgbClr val="FFE599"/>
                </a:highlight>
                <a:latin typeface="Open Sans"/>
                <a:ea typeface="Open Sans"/>
                <a:cs typeface="Open Sans"/>
                <a:sym typeface="Open Sans"/>
              </a:rPr>
              <a:t>Marked text box on slide to copy and paste as more words are added. </a:t>
            </a:r>
            <a:endParaRPr/>
          </a:p>
          <a:p>
            <a:pPr indent="0" lvl="0" marL="457200" rtl="0" algn="just">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f055564f16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f055564f1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n">
                <a:solidFill>
                  <a:schemeClr val="dk1"/>
                </a:solidFill>
                <a:latin typeface="Open Sans"/>
                <a:ea typeface="Open Sans"/>
                <a:cs typeface="Open Sans"/>
                <a:sym typeface="Open Sans"/>
              </a:rPr>
              <a:t>8. Close-- Next Steps (5 minutes)</a:t>
            </a:r>
            <a:endParaRPr>
              <a:solidFill>
                <a:schemeClr val="dk1"/>
              </a:solidFill>
              <a:latin typeface="Open Sans"/>
              <a:ea typeface="Open Sans"/>
              <a:cs typeface="Open Sans"/>
              <a:sym typeface="Open Sans"/>
            </a:endParaRPr>
          </a:p>
          <a:p>
            <a:pPr indent="-298450" lvl="0" marL="457200" rtl="0" algn="just">
              <a:spcBef>
                <a:spcPts val="0"/>
              </a:spcBef>
              <a:spcAft>
                <a:spcPts val="0"/>
              </a:spcAft>
              <a:buClr>
                <a:schemeClr val="dk1"/>
              </a:buClr>
              <a:buSzPts val="1100"/>
              <a:buFont typeface="Open Sans"/>
              <a:buChar char="●"/>
            </a:pPr>
            <a:r>
              <a:rPr i="1" lang="en">
                <a:solidFill>
                  <a:schemeClr val="dk1"/>
                </a:solidFill>
                <a:latin typeface="Open Sans"/>
                <a:ea typeface="Open Sans"/>
                <a:cs typeface="Open Sans"/>
                <a:sym typeface="Open Sans"/>
              </a:rPr>
              <a:t>The facilitators will introduce the Energy Economy Spectrum and give a brief explanation of what to expect in Module 2.</a:t>
            </a:r>
            <a:endParaRPr i="1">
              <a:solidFill>
                <a:schemeClr val="dk1"/>
              </a:solidFill>
              <a:latin typeface="Open Sans"/>
              <a:ea typeface="Open Sans"/>
              <a:cs typeface="Open Sans"/>
              <a:sym typeface="Open Sans"/>
            </a:endParaRPr>
          </a:p>
          <a:p>
            <a:pPr indent="0" lvl="0" marL="0" rtl="0" algn="just">
              <a:spcBef>
                <a:spcPts val="0"/>
              </a:spcBef>
              <a:spcAft>
                <a:spcPts val="0"/>
              </a:spcAft>
              <a:buNone/>
            </a:pPr>
            <a:r>
              <a:t/>
            </a:r>
            <a:endParaRPr i="1">
              <a:solidFill>
                <a:schemeClr val="dk1"/>
              </a:solidFill>
              <a:latin typeface="Open Sans"/>
              <a:ea typeface="Open Sans"/>
              <a:cs typeface="Open Sans"/>
              <a:sym typeface="Open Sans"/>
            </a:endParaRPr>
          </a:p>
          <a:p>
            <a:pPr indent="0" lvl="0" marL="0" rtl="0" algn="just">
              <a:spcBef>
                <a:spcPts val="0"/>
              </a:spcBef>
              <a:spcAft>
                <a:spcPts val="0"/>
              </a:spcAft>
              <a:buNone/>
            </a:pPr>
            <a:r>
              <a:rPr b="1" i="1" lang="en">
                <a:solidFill>
                  <a:schemeClr val="dk1"/>
                </a:solidFill>
                <a:latin typeface="Open Sans"/>
                <a:ea typeface="Open Sans"/>
                <a:cs typeface="Open Sans"/>
                <a:sym typeface="Open Sans"/>
              </a:rPr>
              <a:t>Sample Script</a:t>
            </a:r>
            <a:endParaRPr b="1" i="1">
              <a:solidFill>
                <a:schemeClr val="dk1"/>
              </a:solidFill>
              <a:latin typeface="Open Sans"/>
              <a:ea typeface="Open Sans"/>
              <a:cs typeface="Open Sans"/>
              <a:sym typeface="Open Sans"/>
            </a:endParaRPr>
          </a:p>
          <a:p>
            <a:pPr indent="0" lvl="0" marL="0" rtl="0" algn="just">
              <a:spcBef>
                <a:spcPts val="0"/>
              </a:spcBef>
              <a:spcAft>
                <a:spcPts val="0"/>
              </a:spcAft>
              <a:buNone/>
            </a:pPr>
            <a:r>
              <a:rPr i="1" lang="en">
                <a:solidFill>
                  <a:schemeClr val="dk1"/>
                </a:solidFill>
                <a:latin typeface="Open Sans"/>
                <a:ea typeface="Open Sans"/>
                <a:cs typeface="Open Sans"/>
                <a:sym typeface="Open Sans"/>
              </a:rPr>
              <a:t>Thank you all so much for being here today and sharing your experiences. As we wrap up, I would like to briefly share what to expect in our next workshop. For Module 2, we will be exploring our experiences a bit further and will be connecting our experiences to the Energy Economy Spectrum which looks at where on the path to Energy Democracy our communities are. This will take a look at whether our energy sources are Extractive, which means they harm our environment and community; Better, But Not Great, which means they are shifting away from bring extractive and are closer to energy democracy; or if they are already on the road to Energy Democracy which means it is a thriving community and healthy environment.  </a:t>
            </a:r>
            <a:endParaRPr b="1" i="1">
              <a:solidFill>
                <a:schemeClr val="dk1"/>
              </a:solidFill>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126d132be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126d132be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914400" rtl="0" algn="just">
              <a:lnSpc>
                <a:spcPct val="115000"/>
              </a:lnSpc>
              <a:spcBef>
                <a:spcPts val="0"/>
              </a:spcBef>
              <a:spcAft>
                <a:spcPts val="0"/>
              </a:spcAft>
              <a:buClr>
                <a:schemeClr val="dk1"/>
              </a:buClr>
              <a:buSzPts val="1100"/>
              <a:buFont typeface="Arial"/>
              <a:buNone/>
            </a:pPr>
            <a:r>
              <a:rPr b="1" lang="en" sz="850">
                <a:solidFill>
                  <a:schemeClr val="dk1"/>
                </a:solidFill>
              </a:rPr>
              <a:t>Sample Script</a:t>
            </a:r>
            <a:endParaRPr b="1" sz="850">
              <a:solidFill>
                <a:schemeClr val="dk1"/>
              </a:solidFill>
            </a:endParaRPr>
          </a:p>
          <a:p>
            <a:pPr indent="0" lvl="0" marL="914400" rtl="0" algn="just">
              <a:lnSpc>
                <a:spcPct val="115000"/>
              </a:lnSpc>
              <a:spcBef>
                <a:spcPts val="0"/>
              </a:spcBef>
              <a:spcAft>
                <a:spcPts val="0"/>
              </a:spcAft>
              <a:buClr>
                <a:schemeClr val="dk1"/>
              </a:buClr>
              <a:buSzPts val="1100"/>
              <a:buFont typeface="Arial"/>
              <a:buNone/>
            </a:pPr>
            <a:r>
              <a:t/>
            </a:r>
            <a:endParaRPr sz="900">
              <a:solidFill>
                <a:srgbClr val="A6BA54"/>
              </a:solidFill>
            </a:endParaRPr>
          </a:p>
          <a:p>
            <a:pPr indent="-282575" lvl="0" marL="914400" rtl="0" algn="l">
              <a:lnSpc>
                <a:spcPct val="115000"/>
              </a:lnSpc>
              <a:spcBef>
                <a:spcPts val="0"/>
              </a:spcBef>
              <a:spcAft>
                <a:spcPts val="0"/>
              </a:spcAft>
              <a:buClr>
                <a:schemeClr val="dk1"/>
              </a:buClr>
              <a:buSzPts val="850"/>
              <a:buChar char="●"/>
            </a:pPr>
            <a:r>
              <a:rPr b="1" i="1" lang="en" sz="850">
                <a:solidFill>
                  <a:schemeClr val="dk1"/>
                </a:solidFill>
              </a:rPr>
              <a:t>Good morning/afternoon everyone. Before we get started, I want to take a moment to acknowledge and thank everyone. I know it isn’t always easy to make time and space to be present especially when it feels tough to be present [whether that is due to (....the pandemic, floods, hurricane, a tough day at work, or everyday stress) so I am really grateful to see you all here today. In the next few days we will be engaging in 3 workshops and in that time we will talk about our experiences with energy; try to see similarities, differences or patterns; take new information learned and applying it to what we know, and learning ways to take action and apply what we learn here, out in our communities </a:t>
            </a:r>
            <a:r>
              <a:rPr b="1" i="1" lang="en" sz="850">
                <a:solidFill>
                  <a:schemeClr val="dk1"/>
                </a:solidFill>
                <a:highlight>
                  <a:srgbClr val="FFFF00"/>
                </a:highlight>
              </a:rPr>
              <a:t>(Show Popular Education Spiral Framework)</a:t>
            </a:r>
            <a:r>
              <a:rPr b="1" i="1" lang="en" sz="850">
                <a:solidFill>
                  <a:schemeClr val="dk1"/>
                </a:solidFill>
              </a:rPr>
              <a:t>. But before we dive in, I would like to take a moment for us to just get grounded a little, so if you are comfortable, I invite you all to join me in a short exercise.</a:t>
            </a:r>
            <a:endParaRPr b="1" i="1" sz="85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26d132be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126d132be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165100" lvl="0" marL="774700" rtl="0" algn="l">
              <a:lnSpc>
                <a:spcPct val="115000"/>
              </a:lnSpc>
              <a:spcBef>
                <a:spcPts val="0"/>
              </a:spcBef>
              <a:spcAft>
                <a:spcPts val="0"/>
              </a:spcAft>
              <a:buClr>
                <a:schemeClr val="dk1"/>
              </a:buClr>
              <a:buSzPts val="1100"/>
              <a:buFont typeface="Arial"/>
              <a:buNone/>
            </a:pPr>
            <a:r>
              <a:t/>
            </a:r>
            <a:endParaRPr i="1" sz="850">
              <a:solidFill>
                <a:schemeClr val="dk1"/>
              </a:solidFill>
            </a:endParaRPr>
          </a:p>
          <a:p>
            <a:pPr indent="-165100" lvl="0" marL="520700" rtl="0" algn="l">
              <a:lnSpc>
                <a:spcPct val="115000"/>
              </a:lnSpc>
              <a:spcBef>
                <a:spcPts val="0"/>
              </a:spcBef>
              <a:spcAft>
                <a:spcPts val="0"/>
              </a:spcAft>
              <a:buClr>
                <a:schemeClr val="dk1"/>
              </a:buClr>
              <a:buSzPts val="1100"/>
              <a:buFont typeface="Arial"/>
              <a:buNone/>
            </a:pPr>
            <a:r>
              <a:rPr b="1" lang="en" sz="850">
                <a:solidFill>
                  <a:schemeClr val="dk1"/>
                </a:solidFill>
              </a:rPr>
              <a:t>Meditation/Self Check-in Exercise: </a:t>
            </a:r>
            <a:r>
              <a:rPr i="1" lang="en" sz="850">
                <a:solidFill>
                  <a:schemeClr val="dk1"/>
                </a:solidFill>
              </a:rPr>
              <a:t>The facilitation team will pick an exercise such as the following:</a:t>
            </a:r>
            <a:endParaRPr i="1" sz="850">
              <a:solidFill>
                <a:schemeClr val="dk1"/>
              </a:solidFill>
            </a:endParaRPr>
          </a:p>
          <a:p>
            <a:pPr indent="0" lvl="0" marL="520700" rtl="0" algn="l">
              <a:lnSpc>
                <a:spcPct val="115000"/>
              </a:lnSpc>
              <a:spcBef>
                <a:spcPts val="0"/>
              </a:spcBef>
              <a:spcAft>
                <a:spcPts val="0"/>
              </a:spcAft>
              <a:buClr>
                <a:schemeClr val="dk1"/>
              </a:buClr>
              <a:buSzPts val="1100"/>
              <a:buFont typeface="Arial"/>
              <a:buNone/>
            </a:pPr>
            <a:r>
              <a:t/>
            </a:r>
            <a:endParaRPr sz="850">
              <a:solidFill>
                <a:schemeClr val="dk1"/>
              </a:solidFill>
            </a:endParaRPr>
          </a:p>
          <a:p>
            <a:pPr indent="-165100" lvl="0" marL="774700" rtl="0" algn="l">
              <a:lnSpc>
                <a:spcPct val="115000"/>
              </a:lnSpc>
              <a:spcBef>
                <a:spcPts val="0"/>
              </a:spcBef>
              <a:spcAft>
                <a:spcPts val="0"/>
              </a:spcAft>
              <a:buClr>
                <a:schemeClr val="dk1"/>
              </a:buClr>
              <a:buSzPts val="1100"/>
              <a:buFont typeface="Arial"/>
              <a:buNone/>
            </a:pPr>
            <a:r>
              <a:rPr lang="en" sz="850" u="sng">
                <a:solidFill>
                  <a:schemeClr val="hlink"/>
                </a:solidFill>
                <a:hlinkClick r:id="rId2"/>
              </a:rPr>
              <a:t>Liberate Meditation</a:t>
            </a:r>
            <a:r>
              <a:rPr lang="en" sz="850">
                <a:solidFill>
                  <a:schemeClr val="dk1"/>
                </a:solidFill>
              </a:rPr>
              <a:t> – app that allows you to pick the meditation guide best for you</a:t>
            </a:r>
            <a:endParaRPr sz="850">
              <a:solidFill>
                <a:schemeClr val="dk1"/>
              </a:solidFill>
            </a:endParaRPr>
          </a:p>
          <a:p>
            <a:pPr indent="-165100" lvl="0" marL="774700" rtl="0" algn="l">
              <a:lnSpc>
                <a:spcPct val="115000"/>
              </a:lnSpc>
              <a:spcBef>
                <a:spcPts val="0"/>
              </a:spcBef>
              <a:spcAft>
                <a:spcPts val="0"/>
              </a:spcAft>
              <a:buClr>
                <a:schemeClr val="dk1"/>
              </a:buClr>
              <a:buSzPts val="1100"/>
              <a:buFont typeface="Arial"/>
              <a:buNone/>
            </a:pPr>
            <a:r>
              <a:rPr lang="en" sz="850" u="sng">
                <a:solidFill>
                  <a:schemeClr val="hlink"/>
                </a:solidFill>
                <a:hlinkClick r:id="rId3"/>
              </a:rPr>
              <a:t>Affirmation Journal</a:t>
            </a:r>
            <a:r>
              <a:rPr lang="en" sz="850">
                <a:solidFill>
                  <a:schemeClr val="dk1"/>
                </a:solidFill>
              </a:rPr>
              <a:t> prompts could be used as a meditative question guide</a:t>
            </a:r>
            <a:endParaRPr sz="850">
              <a:solidFill>
                <a:schemeClr val="dk1"/>
              </a:solidFill>
            </a:endParaRPr>
          </a:p>
          <a:p>
            <a:pPr indent="-165100" lvl="0" marL="774700" rtl="0" algn="l">
              <a:lnSpc>
                <a:spcPct val="115000"/>
              </a:lnSpc>
              <a:spcBef>
                <a:spcPts val="0"/>
              </a:spcBef>
              <a:spcAft>
                <a:spcPts val="0"/>
              </a:spcAft>
              <a:buClr>
                <a:schemeClr val="dk1"/>
              </a:buClr>
              <a:buSzPts val="1100"/>
              <a:buFont typeface="Arial"/>
              <a:buNone/>
            </a:pPr>
            <a:r>
              <a:rPr lang="en" sz="850" u="sng">
                <a:solidFill>
                  <a:schemeClr val="hlink"/>
                </a:solidFill>
                <a:hlinkClick r:id="rId4"/>
              </a:rPr>
              <a:t>Creativity Affirmations Video</a:t>
            </a:r>
            <a:r>
              <a:rPr lang="en" sz="850">
                <a:solidFill>
                  <a:schemeClr val="dk1"/>
                </a:solidFill>
              </a:rPr>
              <a:t> – about 7 min</a:t>
            </a:r>
            <a:endParaRPr sz="850">
              <a:solidFill>
                <a:schemeClr val="dk1"/>
              </a:solidFill>
            </a:endParaRPr>
          </a:p>
          <a:p>
            <a:pPr indent="0" lvl="0" marL="939800" rtl="0" algn="l">
              <a:lnSpc>
                <a:spcPct val="115000"/>
              </a:lnSpc>
              <a:spcBef>
                <a:spcPts val="0"/>
              </a:spcBef>
              <a:spcAft>
                <a:spcPts val="0"/>
              </a:spcAft>
              <a:buClr>
                <a:schemeClr val="dk1"/>
              </a:buClr>
              <a:buSzPts val="1100"/>
              <a:buFont typeface="Arial"/>
              <a:buNone/>
            </a:pPr>
            <a:r>
              <a:t/>
            </a:r>
            <a:endParaRPr sz="850">
              <a:solidFill>
                <a:schemeClr val="dk1"/>
              </a:solidFill>
            </a:endParaRPr>
          </a:p>
          <a:p>
            <a:pPr indent="-165100" lvl="0" marL="520700" rtl="0" algn="l">
              <a:lnSpc>
                <a:spcPct val="115000"/>
              </a:lnSpc>
              <a:spcBef>
                <a:spcPts val="0"/>
              </a:spcBef>
              <a:spcAft>
                <a:spcPts val="0"/>
              </a:spcAft>
              <a:buClr>
                <a:schemeClr val="dk1"/>
              </a:buClr>
              <a:buSzPts val="1100"/>
              <a:buFont typeface="Arial"/>
              <a:buNone/>
            </a:pPr>
            <a:r>
              <a:rPr b="1" lang="en" sz="850">
                <a:solidFill>
                  <a:schemeClr val="dk1"/>
                </a:solidFill>
              </a:rPr>
              <a:t>Land Acknowledgment: </a:t>
            </a:r>
            <a:r>
              <a:rPr i="1" lang="en" sz="850">
                <a:solidFill>
                  <a:schemeClr val="dk1"/>
                </a:solidFill>
              </a:rPr>
              <a:t>Share details about whose ancestral territory the workshop is taking place in/ being broadcast from.</a:t>
            </a:r>
            <a:endParaRPr i="1" sz="850">
              <a:solidFill>
                <a:schemeClr val="dk1"/>
              </a:solidFill>
            </a:endParaRPr>
          </a:p>
          <a:p>
            <a:pPr indent="-165100" lvl="0" marL="774700" rtl="0" algn="l">
              <a:lnSpc>
                <a:spcPct val="115000"/>
              </a:lnSpc>
              <a:spcBef>
                <a:spcPts val="0"/>
              </a:spcBef>
              <a:spcAft>
                <a:spcPts val="0"/>
              </a:spcAft>
              <a:buNone/>
            </a:pPr>
            <a:r>
              <a:t/>
            </a:r>
            <a:endParaRPr sz="850">
              <a:solidFill>
                <a:schemeClr val="dk1"/>
              </a:solidFill>
            </a:endParaRPr>
          </a:p>
          <a:p>
            <a:pPr indent="-165100" lvl="0" marL="774700" rtl="0" algn="l">
              <a:lnSpc>
                <a:spcPct val="115000"/>
              </a:lnSpc>
              <a:spcBef>
                <a:spcPts val="0"/>
              </a:spcBef>
              <a:spcAft>
                <a:spcPts val="0"/>
              </a:spcAft>
              <a:buClr>
                <a:schemeClr val="dk1"/>
              </a:buClr>
              <a:buSzPts val="1100"/>
              <a:buFont typeface="Arial"/>
              <a:buNone/>
            </a:pPr>
            <a:r>
              <a:rPr lang="en" sz="850">
                <a:solidFill>
                  <a:schemeClr val="dk1"/>
                </a:solidFill>
              </a:rPr>
              <a:t>Use </a:t>
            </a:r>
            <a:r>
              <a:rPr lang="en" sz="850" u="sng">
                <a:solidFill>
                  <a:schemeClr val="hlink"/>
                </a:solidFill>
                <a:hlinkClick r:id="rId5"/>
              </a:rPr>
              <a:t>https://native-land.ca/</a:t>
            </a:r>
            <a:r>
              <a:rPr lang="en" sz="850">
                <a:solidFill>
                  <a:schemeClr val="dk1"/>
                </a:solidFill>
              </a:rPr>
              <a:t> to identify Indigenous territories.</a:t>
            </a:r>
            <a:endParaRPr sz="85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850">
              <a:solidFill>
                <a:schemeClr val="dk1"/>
              </a:solidFill>
            </a:endParaRPr>
          </a:p>
          <a:p>
            <a:pPr indent="-165100" lvl="0" marL="520700" rtl="0" algn="l">
              <a:lnSpc>
                <a:spcPct val="115000"/>
              </a:lnSpc>
              <a:spcBef>
                <a:spcPts val="0"/>
              </a:spcBef>
              <a:spcAft>
                <a:spcPts val="0"/>
              </a:spcAft>
              <a:buClr>
                <a:schemeClr val="dk1"/>
              </a:buClr>
              <a:buSzPts val="1100"/>
              <a:buFont typeface="Arial"/>
              <a:buNone/>
            </a:pPr>
            <a:r>
              <a:rPr b="1" lang="en" sz="850">
                <a:solidFill>
                  <a:schemeClr val="dk1"/>
                </a:solidFill>
              </a:rPr>
              <a:t>Consent to Photography and Video:</a:t>
            </a:r>
            <a:r>
              <a:rPr b="1" lang="en" sz="850">
                <a:solidFill>
                  <a:srgbClr val="A6BA54"/>
                </a:solidFill>
              </a:rPr>
              <a:t> </a:t>
            </a:r>
            <a:r>
              <a:rPr i="1" lang="en" sz="850">
                <a:solidFill>
                  <a:schemeClr val="dk1"/>
                </a:solidFill>
              </a:rPr>
              <a:t>Disclose if facilitators would like to take pictures and/or video throughout the workshop at the beginning. If participants do not feel comfortable with being photographed or recorded, let them know they can turn off their cameras during the virtual workshop, or detail how they can opt out if in-person. </a:t>
            </a:r>
            <a:endParaRPr i="1" sz="850">
              <a:solidFill>
                <a:schemeClr val="dk1"/>
              </a:solidFill>
            </a:endParaRPr>
          </a:p>
          <a:p>
            <a:pPr indent="-165100" lvl="0" marL="520700" rtl="0" algn="l">
              <a:lnSpc>
                <a:spcPct val="115000"/>
              </a:lnSpc>
              <a:spcBef>
                <a:spcPts val="0"/>
              </a:spcBef>
              <a:spcAft>
                <a:spcPts val="0"/>
              </a:spcAft>
              <a:buNone/>
            </a:pPr>
            <a:r>
              <a:t/>
            </a:r>
            <a:endParaRPr b="1" sz="850">
              <a:solidFill>
                <a:schemeClr val="dk1"/>
              </a:solidFill>
            </a:endParaRPr>
          </a:p>
          <a:p>
            <a:pPr indent="-165100" lvl="0" marL="520700" rtl="0" algn="l">
              <a:lnSpc>
                <a:spcPct val="115000"/>
              </a:lnSpc>
              <a:spcBef>
                <a:spcPts val="0"/>
              </a:spcBef>
              <a:spcAft>
                <a:spcPts val="0"/>
              </a:spcAft>
              <a:buClr>
                <a:schemeClr val="dk1"/>
              </a:buClr>
              <a:buSzPts val="1100"/>
              <a:buFont typeface="Arial"/>
              <a:buNone/>
            </a:pPr>
            <a:r>
              <a:rPr b="1" lang="en" sz="850">
                <a:solidFill>
                  <a:schemeClr val="dk1"/>
                </a:solidFill>
              </a:rPr>
              <a:t>Take Home Items:</a:t>
            </a:r>
            <a:r>
              <a:rPr i="1" lang="en" sz="850">
                <a:solidFill>
                  <a:schemeClr val="dk1"/>
                </a:solidFill>
              </a:rPr>
              <a:t> Let participants know they will be provided an overview of what was discussed after the workshop. If contact information was not gathered at registration, ask for emails via chat or sign-in sheet. </a:t>
            </a:r>
            <a:endParaRPr i="1" sz="850">
              <a:solidFill>
                <a:schemeClr val="dk1"/>
              </a:solidFill>
            </a:endParaRPr>
          </a:p>
          <a:p>
            <a:pPr indent="-165100" lvl="0" marL="520700" rtl="0" algn="l">
              <a:lnSpc>
                <a:spcPct val="115000"/>
              </a:lnSpc>
              <a:spcBef>
                <a:spcPts val="0"/>
              </a:spcBef>
              <a:spcAft>
                <a:spcPts val="0"/>
              </a:spcAft>
              <a:buNone/>
            </a:pPr>
            <a:r>
              <a:t/>
            </a:r>
            <a:endParaRPr b="1" sz="850">
              <a:solidFill>
                <a:schemeClr val="dk1"/>
              </a:solidFill>
            </a:endParaRPr>
          </a:p>
          <a:p>
            <a:pPr indent="-165100" lvl="0" marL="520700" rtl="0" algn="l">
              <a:lnSpc>
                <a:spcPct val="115000"/>
              </a:lnSpc>
              <a:spcBef>
                <a:spcPts val="0"/>
              </a:spcBef>
              <a:spcAft>
                <a:spcPts val="0"/>
              </a:spcAft>
              <a:buClr>
                <a:schemeClr val="dk1"/>
              </a:buClr>
              <a:buSzPts val="1100"/>
              <a:buFont typeface="Arial"/>
              <a:buNone/>
            </a:pPr>
            <a:r>
              <a:rPr b="1" lang="en" sz="850">
                <a:solidFill>
                  <a:schemeClr val="dk1"/>
                </a:solidFill>
              </a:rPr>
              <a:t>Potential Risks:</a:t>
            </a:r>
            <a:r>
              <a:rPr i="1" lang="en" sz="850">
                <a:solidFill>
                  <a:schemeClr val="dk1"/>
                </a:solidFill>
              </a:rPr>
              <a:t> </a:t>
            </a:r>
            <a:endParaRPr i="1" sz="850">
              <a:solidFill>
                <a:schemeClr val="dk1"/>
              </a:solidFill>
            </a:endParaRPr>
          </a:p>
          <a:p>
            <a:pPr indent="0" lvl="0" marL="342900" rtl="0" algn="l">
              <a:lnSpc>
                <a:spcPct val="115000"/>
              </a:lnSpc>
              <a:spcBef>
                <a:spcPts val="0"/>
              </a:spcBef>
              <a:spcAft>
                <a:spcPts val="0"/>
              </a:spcAft>
              <a:buClr>
                <a:schemeClr val="dk1"/>
              </a:buClr>
              <a:buSzPts val="1100"/>
              <a:buFont typeface="Arial"/>
              <a:buNone/>
            </a:pPr>
            <a:r>
              <a:t/>
            </a:r>
            <a:endParaRPr sz="850">
              <a:solidFill>
                <a:schemeClr val="dk1"/>
              </a:solidFill>
            </a:endParaRPr>
          </a:p>
          <a:p>
            <a:pPr indent="-165100" lvl="0" marL="774700" rtl="0" algn="l">
              <a:lnSpc>
                <a:spcPct val="115000"/>
              </a:lnSpc>
              <a:spcBef>
                <a:spcPts val="0"/>
              </a:spcBef>
              <a:spcAft>
                <a:spcPts val="0"/>
              </a:spcAft>
              <a:buClr>
                <a:schemeClr val="dk1"/>
              </a:buClr>
              <a:buSzPts val="1100"/>
              <a:buFont typeface="Arial"/>
              <a:buNone/>
            </a:pPr>
            <a:r>
              <a:rPr b="1" i="1" lang="en" sz="850" u="sng">
                <a:solidFill>
                  <a:schemeClr val="dk1"/>
                </a:solidFill>
              </a:rPr>
              <a:t>If virtual,</a:t>
            </a:r>
            <a:r>
              <a:rPr i="1" lang="en" sz="850">
                <a:solidFill>
                  <a:schemeClr val="dk1"/>
                </a:solidFill>
              </a:rPr>
              <a:t> explain that Facilitator(s) understand there can be interruptions or technical difficulties that cannot be predicted when in virtual meetings. In the case this happens, let participants know to please send a message in the chat and to feel free to </a:t>
            </a:r>
            <a:r>
              <a:rPr i="1" lang="en" sz="850">
                <a:solidFill>
                  <a:schemeClr val="dk1"/>
                </a:solidFill>
              </a:rPr>
              <a:t>logout</a:t>
            </a:r>
            <a:r>
              <a:rPr i="1" lang="en" sz="850">
                <a:solidFill>
                  <a:schemeClr val="dk1"/>
                </a:solidFill>
              </a:rPr>
              <a:t> and back in. </a:t>
            </a:r>
            <a:endParaRPr i="1" sz="850">
              <a:solidFill>
                <a:schemeClr val="dk1"/>
              </a:solidFill>
            </a:endParaRPr>
          </a:p>
          <a:p>
            <a:pPr indent="-165100" lvl="0" marL="774700" rtl="0" algn="l">
              <a:lnSpc>
                <a:spcPct val="115000"/>
              </a:lnSpc>
              <a:spcBef>
                <a:spcPts val="0"/>
              </a:spcBef>
              <a:spcAft>
                <a:spcPts val="0"/>
              </a:spcAft>
              <a:buClr>
                <a:schemeClr val="dk1"/>
              </a:buClr>
              <a:buSzPts val="1100"/>
              <a:buFont typeface="Arial"/>
              <a:buNone/>
            </a:pPr>
            <a:r>
              <a:rPr b="1" i="1" lang="en" sz="850" u="sng">
                <a:solidFill>
                  <a:schemeClr val="dk1"/>
                </a:solidFill>
              </a:rPr>
              <a:t>If in person,</a:t>
            </a:r>
            <a:r>
              <a:rPr i="1" lang="en" sz="850">
                <a:solidFill>
                  <a:schemeClr val="dk1"/>
                </a:solidFill>
              </a:rPr>
              <a:t> explain that Facilitator(s) understand there can be interruptions, emergencies, or difficulties that cannot be predicted when in meeting spaces. In the case this happens, let participants know where they can go and to feel free to step outside if they need to take a self-care moment.  </a:t>
            </a:r>
            <a:endParaRPr i="1" sz="85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126d132be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126d132be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165100" lvl="0" marL="520700" rtl="0" algn="l">
              <a:lnSpc>
                <a:spcPct val="115000"/>
              </a:lnSpc>
              <a:spcBef>
                <a:spcPts val="0"/>
              </a:spcBef>
              <a:spcAft>
                <a:spcPts val="0"/>
              </a:spcAft>
              <a:buClr>
                <a:schemeClr val="dk1"/>
              </a:buClr>
              <a:buSzPts val="1100"/>
              <a:buFont typeface="Arial"/>
              <a:buNone/>
            </a:pPr>
            <a:r>
              <a:rPr b="1" lang="en" sz="850">
                <a:solidFill>
                  <a:schemeClr val="dk1"/>
                </a:solidFill>
              </a:rPr>
              <a:t>Confidentiality/Community Agreements: </a:t>
            </a:r>
            <a:r>
              <a:rPr i="1" lang="en" sz="850">
                <a:solidFill>
                  <a:schemeClr val="dk1"/>
                </a:solidFill>
              </a:rPr>
              <a:t>Share the expectations for respecting the community and culture of the workshop, such as:</a:t>
            </a:r>
            <a:endParaRPr i="1" sz="850">
              <a:solidFill>
                <a:schemeClr val="dk1"/>
              </a:solidFill>
            </a:endParaRPr>
          </a:p>
          <a:p>
            <a:pPr indent="0" lvl="0" marL="520700" rtl="0" algn="l">
              <a:lnSpc>
                <a:spcPct val="115000"/>
              </a:lnSpc>
              <a:spcBef>
                <a:spcPts val="0"/>
              </a:spcBef>
              <a:spcAft>
                <a:spcPts val="0"/>
              </a:spcAft>
              <a:buClr>
                <a:schemeClr val="dk1"/>
              </a:buClr>
              <a:buSzPts val="1100"/>
              <a:buFont typeface="Arial"/>
              <a:buNone/>
            </a:pPr>
            <a:r>
              <a:t/>
            </a:r>
            <a:endParaRPr sz="850">
              <a:solidFill>
                <a:schemeClr val="dk1"/>
              </a:solidFill>
            </a:endParaRPr>
          </a:p>
          <a:p>
            <a:pPr indent="-282575" lvl="0" marL="457200" rtl="0" algn="l">
              <a:lnSpc>
                <a:spcPct val="115000"/>
              </a:lnSpc>
              <a:spcBef>
                <a:spcPts val="0"/>
              </a:spcBef>
              <a:spcAft>
                <a:spcPts val="0"/>
              </a:spcAft>
              <a:buClr>
                <a:schemeClr val="dk1"/>
              </a:buClr>
              <a:buSzPts val="850"/>
              <a:buChar char="●"/>
            </a:pPr>
            <a:r>
              <a:rPr i="1" lang="en" sz="850">
                <a:solidFill>
                  <a:schemeClr val="dk1"/>
                </a:solidFill>
              </a:rPr>
              <a:t>Leave the details, keep the learning, </a:t>
            </a:r>
            <a:endParaRPr i="1" sz="850">
              <a:solidFill>
                <a:schemeClr val="dk1"/>
              </a:solidFill>
            </a:endParaRPr>
          </a:p>
          <a:p>
            <a:pPr indent="-282575" lvl="0" marL="457200" rtl="0" algn="l">
              <a:lnSpc>
                <a:spcPct val="115000"/>
              </a:lnSpc>
              <a:spcBef>
                <a:spcPts val="0"/>
              </a:spcBef>
              <a:spcAft>
                <a:spcPts val="0"/>
              </a:spcAft>
              <a:buClr>
                <a:schemeClr val="dk1"/>
              </a:buClr>
              <a:buSzPts val="850"/>
              <a:buChar char="●"/>
            </a:pPr>
            <a:r>
              <a:rPr i="1" lang="en" sz="850">
                <a:solidFill>
                  <a:schemeClr val="dk1"/>
                </a:solidFill>
              </a:rPr>
              <a:t>Don’t speak for others without explicit permission</a:t>
            </a:r>
            <a:r>
              <a:rPr baseline="30000" i="1" lang="en" sz="850">
                <a:solidFill>
                  <a:schemeClr val="dk1"/>
                </a:solidFill>
              </a:rPr>
              <a:t>5</a:t>
            </a:r>
            <a:r>
              <a:rPr i="1" lang="en" sz="850">
                <a:solidFill>
                  <a:schemeClr val="dk1"/>
                </a:solidFill>
              </a:rPr>
              <a:t>,</a:t>
            </a:r>
            <a:endParaRPr i="1" sz="850">
              <a:solidFill>
                <a:schemeClr val="dk1"/>
              </a:solidFill>
            </a:endParaRPr>
          </a:p>
          <a:p>
            <a:pPr indent="-282575" lvl="0" marL="457200" rtl="0" algn="l">
              <a:lnSpc>
                <a:spcPct val="115000"/>
              </a:lnSpc>
              <a:spcBef>
                <a:spcPts val="0"/>
              </a:spcBef>
              <a:spcAft>
                <a:spcPts val="0"/>
              </a:spcAft>
              <a:buClr>
                <a:schemeClr val="dk1"/>
              </a:buClr>
              <a:buSzPts val="850"/>
              <a:buChar char="●"/>
            </a:pPr>
            <a:r>
              <a:rPr i="1" lang="en" sz="850">
                <a:solidFill>
                  <a:schemeClr val="dk1"/>
                </a:solidFill>
              </a:rPr>
              <a:t>Don’t share something communicated in a private or safe space</a:t>
            </a:r>
            <a:r>
              <a:rPr baseline="30000" i="1" lang="en" sz="850">
                <a:solidFill>
                  <a:schemeClr val="dk1"/>
                </a:solidFill>
              </a:rPr>
              <a:t>6</a:t>
            </a:r>
            <a:r>
              <a:rPr i="1" lang="en" sz="850">
                <a:solidFill>
                  <a:schemeClr val="dk1"/>
                </a:solidFill>
              </a:rPr>
              <a:t>.</a:t>
            </a:r>
            <a:endParaRPr i="1" sz="850">
              <a:solidFill>
                <a:schemeClr val="dk1"/>
              </a:solidFill>
            </a:endParaRPr>
          </a:p>
          <a:p>
            <a:pPr indent="-282575" lvl="0" marL="914400" rtl="0" algn="l">
              <a:lnSpc>
                <a:spcPct val="115000"/>
              </a:lnSpc>
              <a:spcBef>
                <a:spcPts val="0"/>
              </a:spcBef>
              <a:spcAft>
                <a:spcPts val="0"/>
              </a:spcAft>
              <a:buSzPts val="850"/>
              <a:buChar char="●"/>
            </a:pPr>
            <a:r>
              <a:rPr i="1" lang="en" sz="850">
                <a:solidFill>
                  <a:schemeClr val="dk1"/>
                </a:solidFill>
              </a:rPr>
              <a:t>Please refer to </a:t>
            </a:r>
            <a:r>
              <a:rPr i="1" lang="en" sz="850" u="sng">
                <a:solidFill>
                  <a:srgbClr val="205D9E"/>
                </a:solidFill>
              </a:rPr>
              <a:t>https://nesawg.org/conference/community-agreements</a:t>
            </a:r>
            <a:r>
              <a:rPr i="1" lang="en" sz="850">
                <a:solidFill>
                  <a:schemeClr val="dk1"/>
                </a:solidFill>
              </a:rPr>
              <a:t> for a longer list of Community Agreements.</a:t>
            </a:r>
            <a:endParaRPr i="1" sz="850">
              <a:solidFill>
                <a:schemeClr val="dk1"/>
              </a:solidFill>
            </a:endParaRPr>
          </a:p>
          <a:p>
            <a:pPr indent="-165100" lvl="0" marL="774700" rtl="0" algn="l">
              <a:lnSpc>
                <a:spcPct val="115000"/>
              </a:lnSpc>
              <a:spcBef>
                <a:spcPts val="0"/>
              </a:spcBef>
              <a:spcAft>
                <a:spcPts val="0"/>
              </a:spcAft>
              <a:buNone/>
            </a:pPr>
            <a:r>
              <a:t/>
            </a:r>
            <a:endParaRPr i="1" sz="850">
              <a:solidFill>
                <a:schemeClr val="dk1"/>
              </a:solidFill>
            </a:endParaRPr>
          </a:p>
          <a:p>
            <a:pPr indent="-282575" lvl="0" marL="457200" rtl="0" algn="l">
              <a:lnSpc>
                <a:spcPct val="115000"/>
              </a:lnSpc>
              <a:spcBef>
                <a:spcPts val="0"/>
              </a:spcBef>
              <a:spcAft>
                <a:spcPts val="0"/>
              </a:spcAft>
              <a:buClr>
                <a:schemeClr val="dk1"/>
              </a:buClr>
              <a:buSzPts val="850"/>
              <a:buChar char="●"/>
            </a:pPr>
            <a:r>
              <a:rPr i="1" lang="en" sz="850">
                <a:solidFill>
                  <a:schemeClr val="dk1"/>
                </a:solidFill>
              </a:rPr>
              <a:t>It is important to also ask and allow space for participants to add any agreements that are important to them to have in this space. Keep in mind, these will be included in the remainder of the Workshops if any agreements are added, so Facilitator(s) will need to make note of them. </a:t>
            </a:r>
            <a:r>
              <a:rPr i="1" lang="en" sz="850">
                <a:solidFill>
                  <a:schemeClr val="dk1"/>
                </a:solidFill>
                <a:highlight>
                  <a:srgbClr val="FFFF00"/>
                </a:highlight>
              </a:rPr>
              <a:t>For Facilitators’ reference, any additional generated agreements can be added to this slide</a:t>
            </a:r>
            <a:endParaRPr i="1" sz="850">
              <a:solidFill>
                <a:schemeClr val="dk1"/>
              </a:solidFill>
              <a:highlight>
                <a:srgbClr val="FFFF00"/>
              </a:highlight>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f8b34af0e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f8b34af0e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t/>
            </a:r>
            <a:endParaRPr b="1" i="1">
              <a:solidFill>
                <a:schemeClr val="dk1"/>
              </a:solidFill>
              <a:latin typeface="Open Sans"/>
              <a:ea typeface="Open Sans"/>
              <a:cs typeface="Open Sans"/>
              <a:sym typeface="Open Sans"/>
            </a:endParaRPr>
          </a:p>
          <a:p>
            <a:pPr indent="0" lvl="0" marL="0" rtl="0" algn="just">
              <a:spcBef>
                <a:spcPts val="0"/>
              </a:spcBef>
              <a:spcAft>
                <a:spcPts val="0"/>
              </a:spcAft>
              <a:buNone/>
            </a:pPr>
            <a:r>
              <a:rPr b="1" lang="en">
                <a:solidFill>
                  <a:schemeClr val="dk1"/>
                </a:solidFill>
                <a:latin typeface="Open Sans"/>
                <a:ea typeface="Open Sans"/>
                <a:cs typeface="Open Sans"/>
                <a:sym typeface="Open Sans"/>
              </a:rPr>
              <a:t>2. Introductions (10-15 minutes)</a:t>
            </a:r>
            <a:endParaRPr b="1">
              <a:solidFill>
                <a:schemeClr val="dk1"/>
              </a:solidFill>
              <a:latin typeface="Open Sans"/>
              <a:ea typeface="Open Sans"/>
              <a:cs typeface="Open Sans"/>
              <a:sym typeface="Open Sans"/>
            </a:endParaRPr>
          </a:p>
          <a:p>
            <a:pPr indent="0" lvl="0" marL="0" rtl="0" algn="just">
              <a:spcBef>
                <a:spcPts val="0"/>
              </a:spcBef>
              <a:spcAft>
                <a:spcPts val="0"/>
              </a:spcAft>
              <a:buNone/>
            </a:pPr>
            <a:r>
              <a:rPr i="1" lang="en">
                <a:solidFill>
                  <a:schemeClr val="dk1"/>
                </a:solidFill>
                <a:latin typeface="Open Sans"/>
                <a:ea typeface="Open Sans"/>
                <a:cs typeface="Open Sans"/>
                <a:sym typeface="Open Sans"/>
              </a:rPr>
              <a:t>Participants will go around sharing where they are from and where their daily energy sources are located. The Facilitator(s) will model the introduction out loud.</a:t>
            </a:r>
            <a:endParaRPr i="1">
              <a:solidFill>
                <a:schemeClr val="dk1"/>
              </a:solidFill>
              <a:latin typeface="Open Sans"/>
              <a:ea typeface="Open Sans"/>
              <a:cs typeface="Open Sans"/>
              <a:sym typeface="Open Sans"/>
            </a:endParaRPr>
          </a:p>
          <a:p>
            <a:pPr indent="0" lvl="0" marL="0" rtl="0" algn="just">
              <a:spcBef>
                <a:spcPts val="0"/>
              </a:spcBef>
              <a:spcAft>
                <a:spcPts val="0"/>
              </a:spcAft>
              <a:buNone/>
            </a:pPr>
            <a:r>
              <a:t/>
            </a:r>
            <a:endParaRPr i="1">
              <a:solidFill>
                <a:schemeClr val="dk1"/>
              </a:solidFill>
              <a:latin typeface="Open Sans"/>
              <a:ea typeface="Open Sans"/>
              <a:cs typeface="Open Sans"/>
              <a:sym typeface="Open Sans"/>
            </a:endParaRPr>
          </a:p>
          <a:p>
            <a:pPr indent="0" lvl="0" marL="0" rtl="0" algn="just">
              <a:spcBef>
                <a:spcPts val="0"/>
              </a:spcBef>
              <a:spcAft>
                <a:spcPts val="0"/>
              </a:spcAft>
              <a:buNone/>
            </a:pPr>
            <a:r>
              <a:rPr b="1" lang="en">
                <a:solidFill>
                  <a:schemeClr val="dk1"/>
                </a:solidFill>
                <a:latin typeface="Open Sans"/>
                <a:ea typeface="Open Sans"/>
                <a:cs typeface="Open Sans"/>
                <a:sym typeface="Open Sans"/>
              </a:rPr>
              <a:t>Sample Script:</a:t>
            </a:r>
            <a:endParaRPr b="1">
              <a:solidFill>
                <a:schemeClr val="dk1"/>
              </a:solidFill>
              <a:latin typeface="Open Sans"/>
              <a:ea typeface="Open Sans"/>
              <a:cs typeface="Open Sans"/>
              <a:sym typeface="Open Sans"/>
            </a:endParaRPr>
          </a:p>
          <a:p>
            <a:pPr indent="0" lvl="0" marL="0" rtl="0" algn="just">
              <a:spcBef>
                <a:spcPts val="0"/>
              </a:spcBef>
              <a:spcAft>
                <a:spcPts val="0"/>
              </a:spcAft>
              <a:buNone/>
            </a:pPr>
            <a:r>
              <a:rPr i="1" lang="en">
                <a:solidFill>
                  <a:schemeClr val="dk1"/>
                </a:solidFill>
                <a:latin typeface="Open Sans"/>
                <a:ea typeface="Open Sans"/>
                <a:cs typeface="Open Sans"/>
                <a:sym typeface="Open Sans"/>
              </a:rPr>
              <a:t>***</a:t>
            </a:r>
            <a:r>
              <a:rPr lang="en">
                <a:solidFill>
                  <a:srgbClr val="3D302C"/>
                </a:solidFill>
                <a:latin typeface="Open Sans"/>
                <a:ea typeface="Open Sans"/>
                <a:cs typeface="Open Sans"/>
                <a:sym typeface="Open Sans"/>
              </a:rPr>
              <a:t> As we get started in this space, I would love it if we could all go around, introduce ourselves, share what lands do you live on, and where your daily energy sources are. After we share, we will be able to see what we share reflected on the map on the screen. I can start us off. My name is </a:t>
            </a:r>
            <a:r>
              <a:rPr lang="en">
                <a:solidFill>
                  <a:srgbClr val="3D302C"/>
                </a:solidFill>
                <a:highlight>
                  <a:srgbClr val="FFFF00"/>
                </a:highlight>
                <a:latin typeface="Open Sans"/>
                <a:ea typeface="Open Sans"/>
                <a:cs typeface="Open Sans"/>
                <a:sym typeface="Open Sans"/>
              </a:rPr>
              <a:t>XXXXX</a:t>
            </a:r>
            <a:r>
              <a:rPr lang="en">
                <a:solidFill>
                  <a:srgbClr val="3D302C"/>
                </a:solidFill>
                <a:latin typeface="Open Sans"/>
                <a:ea typeface="Open Sans"/>
                <a:cs typeface="Open Sans"/>
                <a:sym typeface="Open Sans"/>
              </a:rPr>
              <a:t> and I live in </a:t>
            </a:r>
            <a:r>
              <a:rPr lang="en">
                <a:solidFill>
                  <a:srgbClr val="3D302C"/>
                </a:solidFill>
                <a:highlight>
                  <a:srgbClr val="FFFF00"/>
                </a:highlight>
                <a:latin typeface="Open Sans"/>
                <a:ea typeface="Open Sans"/>
                <a:cs typeface="Open Sans"/>
                <a:sym typeface="Open Sans"/>
              </a:rPr>
              <a:t>XXXX</a:t>
            </a:r>
            <a:r>
              <a:rPr lang="en">
                <a:solidFill>
                  <a:srgbClr val="3D302C"/>
                </a:solidFill>
                <a:latin typeface="Open Sans"/>
                <a:ea typeface="Open Sans"/>
                <a:cs typeface="Open Sans"/>
                <a:sym typeface="Open Sans"/>
              </a:rPr>
              <a:t>. My daily energy sources are in </a:t>
            </a:r>
            <a:r>
              <a:rPr lang="en">
                <a:solidFill>
                  <a:srgbClr val="3D302C"/>
                </a:solidFill>
                <a:highlight>
                  <a:srgbClr val="FFFF00"/>
                </a:highlight>
                <a:latin typeface="Open Sans"/>
                <a:ea typeface="Open Sans"/>
                <a:cs typeface="Open Sans"/>
                <a:sym typeface="Open Sans"/>
              </a:rPr>
              <a:t>XXXX</a:t>
            </a:r>
            <a:r>
              <a:rPr lang="en">
                <a:solidFill>
                  <a:srgbClr val="3D302C"/>
                </a:solidFill>
                <a:latin typeface="Open Sans"/>
                <a:ea typeface="Open Sans"/>
                <a:cs typeface="Open Sans"/>
                <a:sym typeface="Open Sans"/>
              </a:rPr>
              <a:t>. ***</a:t>
            </a:r>
            <a:endParaRPr>
              <a:solidFill>
                <a:srgbClr val="3D302C"/>
              </a:solidFill>
              <a:latin typeface="Open Sans"/>
              <a:ea typeface="Open Sans"/>
              <a:cs typeface="Open Sans"/>
              <a:sym typeface="Open Sans"/>
            </a:endParaRPr>
          </a:p>
          <a:p>
            <a:pPr indent="0" lvl="0" marL="0" rtl="0" algn="just">
              <a:spcBef>
                <a:spcPts val="0"/>
              </a:spcBef>
              <a:spcAft>
                <a:spcPts val="0"/>
              </a:spcAft>
              <a:buNone/>
            </a:pPr>
            <a:r>
              <a:t/>
            </a:r>
            <a:endParaRPr>
              <a:solidFill>
                <a:srgbClr val="3D302C"/>
              </a:solidFill>
              <a:latin typeface="Open Sans"/>
              <a:ea typeface="Open Sans"/>
              <a:cs typeface="Open Sans"/>
              <a:sym typeface="Open Sans"/>
            </a:endParaRPr>
          </a:p>
          <a:p>
            <a:pPr indent="-298450" lvl="0" marL="457200" rtl="0" algn="just">
              <a:spcBef>
                <a:spcPts val="0"/>
              </a:spcBef>
              <a:spcAft>
                <a:spcPts val="0"/>
              </a:spcAft>
              <a:buClr>
                <a:schemeClr val="dk1"/>
              </a:buClr>
              <a:buSzPts val="1100"/>
              <a:buFont typeface="Open Sans"/>
              <a:buAutoNum type="alphaLcPeriod"/>
            </a:pPr>
            <a:r>
              <a:rPr b="1" lang="en">
                <a:solidFill>
                  <a:schemeClr val="dk1"/>
                </a:solidFill>
                <a:latin typeface="Open Sans"/>
                <a:ea typeface="Open Sans"/>
                <a:cs typeface="Open Sans"/>
                <a:sym typeface="Open Sans"/>
              </a:rPr>
              <a:t>Prompt:</a:t>
            </a:r>
            <a:r>
              <a:rPr lang="en">
                <a:solidFill>
                  <a:schemeClr val="dk1"/>
                </a:solidFill>
                <a:latin typeface="Open Sans"/>
                <a:ea typeface="Open Sans"/>
                <a:cs typeface="Open Sans"/>
                <a:sym typeface="Open Sans"/>
              </a:rPr>
              <a:t> </a:t>
            </a:r>
            <a:r>
              <a:rPr b="1" i="1" lang="en">
                <a:solidFill>
                  <a:schemeClr val="dk1"/>
                </a:solidFill>
                <a:latin typeface="Open Sans"/>
                <a:ea typeface="Open Sans"/>
                <a:cs typeface="Open Sans"/>
                <a:sym typeface="Open Sans"/>
              </a:rPr>
              <a:t>What lands do you live on? Where are your daily energy sources (electricity [coal, solar, wind, gas/oil, etc]; gas; oil) located?</a:t>
            </a:r>
            <a:endParaRPr b="1" i="1">
              <a:solidFill>
                <a:schemeClr val="dk1"/>
              </a:solidFill>
              <a:latin typeface="Open Sans"/>
              <a:ea typeface="Open Sans"/>
              <a:cs typeface="Open Sans"/>
              <a:sym typeface="Open Sans"/>
            </a:endParaRPr>
          </a:p>
          <a:p>
            <a:pPr indent="-298450" lvl="0" marL="914400" rtl="0" algn="just">
              <a:spcBef>
                <a:spcPts val="0"/>
              </a:spcBef>
              <a:spcAft>
                <a:spcPts val="0"/>
              </a:spcAft>
              <a:buClr>
                <a:schemeClr val="dk1"/>
              </a:buClr>
              <a:buSzPts val="1100"/>
              <a:buFont typeface="Open Sans"/>
              <a:buChar char="●"/>
            </a:pPr>
            <a:r>
              <a:rPr i="1" lang="en">
                <a:solidFill>
                  <a:schemeClr val="dk1"/>
                </a:solidFill>
                <a:latin typeface="Open Sans"/>
                <a:ea typeface="Open Sans"/>
                <a:cs typeface="Open Sans"/>
                <a:sym typeface="Open Sans"/>
              </a:rPr>
              <a:t>Share prompt in chat box or on screen.</a:t>
            </a:r>
            <a:endParaRPr i="1">
              <a:solidFill>
                <a:schemeClr val="dk1"/>
              </a:solidFill>
              <a:latin typeface="Open Sans"/>
              <a:ea typeface="Open Sans"/>
              <a:cs typeface="Open Sans"/>
              <a:sym typeface="Open Sans"/>
            </a:endParaRPr>
          </a:p>
          <a:p>
            <a:pPr indent="-298450" lvl="0" marL="914400" rtl="0" algn="just">
              <a:spcBef>
                <a:spcPts val="0"/>
              </a:spcBef>
              <a:spcAft>
                <a:spcPts val="0"/>
              </a:spcAft>
              <a:buClr>
                <a:schemeClr val="dk1"/>
              </a:buClr>
              <a:buSzPts val="1100"/>
              <a:buFont typeface="Open Sans"/>
              <a:buChar char="●"/>
            </a:pPr>
            <a:r>
              <a:rPr i="1" lang="en">
                <a:solidFill>
                  <a:schemeClr val="dk1"/>
                </a:solidFill>
                <a:latin typeface="Open Sans"/>
                <a:ea typeface="Open Sans"/>
                <a:cs typeface="Open Sans"/>
                <a:sym typeface="Open Sans"/>
              </a:rPr>
              <a:t>There should be no more than 20-30 people per group. A facilitator will need to be present in each breakout group. </a:t>
            </a:r>
            <a:endParaRPr i="1">
              <a:solidFill>
                <a:schemeClr val="dk1"/>
              </a:solidFill>
              <a:latin typeface="Open Sans"/>
              <a:ea typeface="Open Sans"/>
              <a:cs typeface="Open Sans"/>
              <a:sym typeface="Open Sans"/>
            </a:endParaRPr>
          </a:p>
          <a:p>
            <a:pPr indent="-298450" lvl="0" marL="914400" rtl="0" algn="just">
              <a:spcBef>
                <a:spcPts val="0"/>
              </a:spcBef>
              <a:spcAft>
                <a:spcPts val="0"/>
              </a:spcAft>
              <a:buClr>
                <a:schemeClr val="dk1"/>
              </a:buClr>
              <a:buSzPts val="1100"/>
              <a:buFont typeface="Open Sans"/>
              <a:buChar char="●"/>
            </a:pPr>
            <a:r>
              <a:rPr i="1" lang="en">
                <a:solidFill>
                  <a:schemeClr val="dk1"/>
                </a:solidFill>
                <a:latin typeface="Open Sans"/>
                <a:ea typeface="Open Sans"/>
                <a:cs typeface="Open Sans"/>
                <a:sym typeface="Open Sans"/>
              </a:rPr>
              <a:t>Add locations to the pre-made map as participants name them.</a:t>
            </a:r>
            <a:endParaRPr b="1" i="1">
              <a:solidFill>
                <a:schemeClr val="dk1"/>
              </a:solidFill>
              <a:latin typeface="Open Sans"/>
              <a:ea typeface="Open Sans"/>
              <a:cs typeface="Open Sans"/>
              <a:sym typeface="Open Sans"/>
            </a:endParaRPr>
          </a:p>
          <a:p>
            <a:pPr indent="-298450" lvl="0" marL="457200" rtl="0" algn="just">
              <a:spcBef>
                <a:spcPts val="0"/>
              </a:spcBef>
              <a:spcAft>
                <a:spcPts val="0"/>
              </a:spcAft>
              <a:buClr>
                <a:schemeClr val="dk1"/>
              </a:buClr>
              <a:buSzPts val="1100"/>
              <a:buFont typeface="Open Sans"/>
              <a:buAutoNum type="alphaLcPeriod"/>
            </a:pPr>
            <a:r>
              <a:rPr b="1" lang="en">
                <a:solidFill>
                  <a:schemeClr val="dk1"/>
                </a:solidFill>
                <a:latin typeface="Open Sans"/>
                <a:ea typeface="Open Sans"/>
                <a:cs typeface="Open Sans"/>
                <a:sym typeface="Open Sans"/>
              </a:rPr>
              <a:t>Show Connection: </a:t>
            </a:r>
            <a:r>
              <a:rPr i="1" lang="en">
                <a:solidFill>
                  <a:schemeClr val="dk1"/>
                </a:solidFill>
                <a:latin typeface="Open Sans"/>
                <a:ea typeface="Open Sans"/>
                <a:cs typeface="Open Sans"/>
                <a:sym typeface="Open Sans"/>
              </a:rPr>
              <a:t>Once all have shared, the facilitator will show the map and reflect on how everyone in the space, though they may not know everyone, is connected in some way.</a:t>
            </a:r>
            <a:endParaRPr i="1">
              <a:solidFill>
                <a:schemeClr val="dk1"/>
              </a:solidFill>
              <a:latin typeface="Open Sans"/>
              <a:ea typeface="Open Sans"/>
              <a:cs typeface="Open Sans"/>
              <a:sym typeface="Open Sans"/>
            </a:endParaRPr>
          </a:p>
          <a:p>
            <a:pPr indent="0" lvl="0" marL="0" rtl="0" algn="just">
              <a:spcBef>
                <a:spcPts val="0"/>
              </a:spcBef>
              <a:spcAft>
                <a:spcPts val="0"/>
              </a:spcAft>
              <a:buNone/>
            </a:pPr>
            <a:r>
              <a:t/>
            </a:r>
            <a:endParaRPr i="1">
              <a:solidFill>
                <a:schemeClr val="dk1"/>
              </a:solidFill>
              <a:latin typeface="Open Sans"/>
              <a:ea typeface="Open Sans"/>
              <a:cs typeface="Open Sans"/>
              <a:sym typeface="Open Sans"/>
            </a:endParaRPr>
          </a:p>
          <a:p>
            <a:pPr indent="0" lvl="0" marL="0" rtl="0" algn="just">
              <a:spcBef>
                <a:spcPts val="0"/>
              </a:spcBef>
              <a:spcAft>
                <a:spcPts val="0"/>
              </a:spcAft>
              <a:buNone/>
            </a:pPr>
            <a:r>
              <a:rPr i="1" lang="en">
                <a:solidFill>
                  <a:schemeClr val="dk1"/>
                </a:solidFill>
                <a:highlight>
                  <a:srgbClr val="FFFF00"/>
                </a:highlight>
                <a:latin typeface="Open Sans"/>
                <a:ea typeface="Open Sans"/>
                <a:cs typeface="Open Sans"/>
                <a:sym typeface="Open Sans"/>
              </a:rPr>
              <a:t>Facilitator 2</a:t>
            </a:r>
            <a:r>
              <a:rPr i="1" lang="en">
                <a:solidFill>
                  <a:schemeClr val="dk1"/>
                </a:solidFill>
                <a:highlight>
                  <a:srgbClr val="FFFF00"/>
                </a:highlight>
                <a:latin typeface="Open Sans"/>
                <a:ea typeface="Open Sans"/>
                <a:cs typeface="Open Sans"/>
                <a:sym typeface="Open Sans"/>
              </a:rPr>
              <a:t> will need to support with populating any new participant locations in real time onto the Google My Map, to be shared on-screen after the breakout </a:t>
            </a:r>
            <a:r>
              <a:rPr i="1" lang="en">
                <a:solidFill>
                  <a:schemeClr val="dk1"/>
                </a:solidFill>
                <a:highlight>
                  <a:srgbClr val="FFFF00"/>
                </a:highlight>
                <a:latin typeface="Open Sans"/>
                <a:ea typeface="Open Sans"/>
                <a:cs typeface="Open Sans"/>
                <a:sym typeface="Open Sans"/>
              </a:rPr>
              <a:t>activity. Link should be added on the slide prior to the workshop and available to be clickable and shared. </a:t>
            </a:r>
            <a:endParaRPr i="1">
              <a:solidFill>
                <a:schemeClr val="dk1"/>
              </a:solidFill>
              <a:highlight>
                <a:srgbClr val="FFFF00"/>
              </a:highlight>
              <a:latin typeface="Open Sans"/>
              <a:ea typeface="Open Sans"/>
              <a:cs typeface="Open Sans"/>
              <a:sym typeface="Open Sans"/>
            </a:endParaRPr>
          </a:p>
          <a:p>
            <a:pPr indent="0" lvl="0" marL="0" rtl="0" algn="just">
              <a:spcBef>
                <a:spcPts val="0"/>
              </a:spcBef>
              <a:spcAft>
                <a:spcPts val="0"/>
              </a:spcAft>
              <a:buNone/>
            </a:pPr>
            <a:r>
              <a:t/>
            </a:r>
            <a:endParaRPr i="1">
              <a:solidFill>
                <a:schemeClr val="dk1"/>
              </a:solidFill>
              <a:latin typeface="Open Sans"/>
              <a:ea typeface="Open Sans"/>
              <a:cs typeface="Open Sans"/>
              <a:sym typeface="Open Sans"/>
            </a:endParaRPr>
          </a:p>
          <a:p>
            <a:pPr indent="0" lvl="0" marL="0" rtl="0" algn="just">
              <a:spcBef>
                <a:spcPts val="0"/>
              </a:spcBef>
              <a:spcAft>
                <a:spcPts val="0"/>
              </a:spcAft>
              <a:buNone/>
            </a:pPr>
            <a:r>
              <a:rPr b="1" lang="en">
                <a:solidFill>
                  <a:schemeClr val="dk1"/>
                </a:solidFill>
                <a:latin typeface="Open Sans"/>
                <a:ea typeface="Open Sans"/>
                <a:cs typeface="Open Sans"/>
                <a:sym typeface="Open Sans"/>
              </a:rPr>
              <a:t>Sample Script:</a:t>
            </a:r>
            <a:endParaRPr b="1">
              <a:solidFill>
                <a:schemeClr val="dk1"/>
              </a:solidFill>
              <a:latin typeface="Open Sans"/>
              <a:ea typeface="Open Sans"/>
              <a:cs typeface="Open Sans"/>
              <a:sym typeface="Open Sans"/>
            </a:endParaRPr>
          </a:p>
          <a:p>
            <a:pPr indent="0" lvl="0" marL="0" rtl="0" algn="just">
              <a:spcBef>
                <a:spcPts val="0"/>
              </a:spcBef>
              <a:spcAft>
                <a:spcPts val="0"/>
              </a:spcAft>
              <a:buNone/>
            </a:pPr>
            <a:r>
              <a:rPr lang="en">
                <a:solidFill>
                  <a:schemeClr val="dk1"/>
                </a:solidFill>
                <a:latin typeface="Open Sans"/>
                <a:ea typeface="Open Sans"/>
                <a:cs typeface="Open Sans"/>
                <a:sym typeface="Open Sans"/>
              </a:rPr>
              <a:t>***Thank you all so much for sharing. I thought this would be a nice way to start us off and see how we all connect. </a:t>
            </a:r>
            <a:r>
              <a:rPr lang="en">
                <a:solidFill>
                  <a:schemeClr val="dk1"/>
                </a:solidFill>
                <a:highlight>
                  <a:srgbClr val="FFFF00"/>
                </a:highlight>
                <a:latin typeface="Open Sans"/>
                <a:ea typeface="Open Sans"/>
                <a:cs typeface="Open Sans"/>
                <a:sym typeface="Open Sans"/>
              </a:rPr>
              <a:t>If we all take a look at the map</a:t>
            </a:r>
            <a:r>
              <a:rPr lang="en">
                <a:solidFill>
                  <a:schemeClr val="dk1"/>
                </a:solidFill>
                <a:latin typeface="Open Sans"/>
                <a:ea typeface="Open Sans"/>
                <a:cs typeface="Open Sans"/>
                <a:sym typeface="Open Sans"/>
              </a:rPr>
              <a:t>, we can see how a lot of what everyone shared overlaps, which comes to show how even though we may not know everyone in this space, we are still connected in some way. ***</a:t>
            </a:r>
            <a:endParaRPr>
              <a:solidFill>
                <a:schemeClr val="dk1"/>
              </a:solidFill>
              <a:latin typeface="Open Sans"/>
              <a:ea typeface="Open Sans"/>
              <a:cs typeface="Open Sans"/>
              <a:sym typeface="Open Sans"/>
            </a:endParaRPr>
          </a:p>
          <a:p>
            <a:pPr indent="0" lvl="0" marL="0" rtl="0" algn="just">
              <a:spcBef>
                <a:spcPts val="0"/>
              </a:spcBef>
              <a:spcAft>
                <a:spcPts val="0"/>
              </a:spcAft>
              <a:buNone/>
            </a:pPr>
            <a:r>
              <a:t/>
            </a:r>
            <a:endParaRPr b="1">
              <a:solidFill>
                <a:schemeClr val="dk1"/>
              </a:solidFill>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f055564f16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f055564f16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Open Sans"/>
                <a:ea typeface="Open Sans"/>
                <a:cs typeface="Open Sans"/>
                <a:sym typeface="Open Sans"/>
              </a:rPr>
              <a:t>Plan for the Day (5 minutes)</a:t>
            </a:r>
            <a:endParaRPr b="1">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850">
                <a:solidFill>
                  <a:schemeClr val="dk1"/>
                </a:solidFill>
              </a:rPr>
              <a:t>Intention: </a:t>
            </a:r>
            <a:r>
              <a:rPr i="1" lang="en" sz="850">
                <a:solidFill>
                  <a:schemeClr val="dk1"/>
                </a:solidFill>
              </a:rPr>
              <a:t>State the purpose of our time together today and the intention of ongoing conversations with the community.</a:t>
            </a:r>
            <a:endParaRPr i="1" sz="850">
              <a:solidFill>
                <a:schemeClr val="dk1"/>
              </a:solidFill>
            </a:endParaRPr>
          </a:p>
          <a:p>
            <a:pPr indent="0" lvl="0" marL="88900" rtl="0" algn="l">
              <a:lnSpc>
                <a:spcPct val="115000"/>
              </a:lnSpc>
              <a:spcBef>
                <a:spcPts val="0"/>
              </a:spcBef>
              <a:spcAft>
                <a:spcPts val="0"/>
              </a:spcAft>
              <a:buClr>
                <a:schemeClr val="dk1"/>
              </a:buClr>
              <a:buSzPts val="1100"/>
              <a:buFont typeface="Arial"/>
              <a:buNone/>
            </a:pPr>
            <a:r>
              <a:t/>
            </a:r>
            <a:endParaRPr sz="850">
              <a:solidFill>
                <a:srgbClr val="A6BA54"/>
              </a:solidFill>
            </a:endParaRPr>
          </a:p>
          <a:p>
            <a:pPr indent="0" lvl="0" marL="254000" rtl="0" algn="l">
              <a:lnSpc>
                <a:spcPct val="115000"/>
              </a:lnSpc>
              <a:spcBef>
                <a:spcPts val="0"/>
              </a:spcBef>
              <a:spcAft>
                <a:spcPts val="0"/>
              </a:spcAft>
              <a:buClr>
                <a:schemeClr val="dk1"/>
              </a:buClr>
              <a:buSzPts val="1100"/>
              <a:buFont typeface="Arial"/>
              <a:buNone/>
            </a:pPr>
            <a:r>
              <a:rPr b="1" i="1" lang="en" sz="850">
                <a:solidFill>
                  <a:schemeClr val="dk1"/>
                </a:solidFill>
                <a:highlight>
                  <a:srgbClr val="FFFF00"/>
                </a:highlight>
              </a:rPr>
              <a:t>We intend to build a shared understanding of our current energy reality and what it could/should be through reflecting, sharing, connecting our own experiences with energy.</a:t>
            </a:r>
            <a:endParaRPr sz="850">
              <a:solidFill>
                <a:schemeClr val="dk1"/>
              </a:solidFill>
            </a:endParaRPr>
          </a:p>
          <a:p>
            <a:pPr indent="0" lvl="0" marL="254000" rtl="0" algn="l">
              <a:lnSpc>
                <a:spcPct val="115000"/>
              </a:lnSpc>
              <a:spcBef>
                <a:spcPts val="0"/>
              </a:spcBef>
              <a:spcAft>
                <a:spcPts val="0"/>
              </a:spcAft>
              <a:buClr>
                <a:schemeClr val="dk1"/>
              </a:buClr>
              <a:buSzPts val="1100"/>
              <a:buFont typeface="Arial"/>
              <a:buNone/>
            </a:pPr>
            <a:r>
              <a:t/>
            </a:r>
            <a:endParaRPr sz="850">
              <a:solidFill>
                <a:schemeClr val="dk1"/>
              </a:solidFill>
            </a:endParaRPr>
          </a:p>
          <a:p>
            <a:pPr indent="-282575" lvl="0" marL="457200" rtl="0" algn="l">
              <a:lnSpc>
                <a:spcPct val="115000"/>
              </a:lnSpc>
              <a:spcBef>
                <a:spcPts val="0"/>
              </a:spcBef>
              <a:spcAft>
                <a:spcPts val="0"/>
              </a:spcAft>
              <a:buClr>
                <a:schemeClr val="dk1"/>
              </a:buClr>
              <a:buSzPts val="850"/>
              <a:buChar char="●"/>
            </a:pPr>
            <a:r>
              <a:rPr b="1" lang="en" sz="850">
                <a:solidFill>
                  <a:schemeClr val="dk1"/>
                </a:solidFill>
              </a:rPr>
              <a:t>Sharing Your Story - Breakout Group Activity: </a:t>
            </a:r>
            <a:r>
              <a:rPr i="1" lang="en" sz="850">
                <a:solidFill>
                  <a:schemeClr val="dk1"/>
                </a:solidFill>
              </a:rPr>
              <a:t>Participants will break into groups and engage in an interactive collage activity to share knowledge and experiences. They will take time to create a collage and share their experiences within their groups. </a:t>
            </a:r>
            <a:endParaRPr i="1" sz="850">
              <a:solidFill>
                <a:schemeClr val="dk1"/>
              </a:solidFill>
            </a:endParaRPr>
          </a:p>
          <a:p>
            <a:pPr indent="-282575" lvl="1" marL="914400" rtl="0" algn="l">
              <a:lnSpc>
                <a:spcPct val="115000"/>
              </a:lnSpc>
              <a:spcBef>
                <a:spcPts val="0"/>
              </a:spcBef>
              <a:spcAft>
                <a:spcPts val="0"/>
              </a:spcAft>
              <a:buClr>
                <a:schemeClr val="dk1"/>
              </a:buClr>
              <a:buSzPts val="850"/>
              <a:buChar char="○"/>
            </a:pPr>
            <a:r>
              <a:rPr b="1" lang="en" sz="850">
                <a:solidFill>
                  <a:schemeClr val="dk1"/>
                </a:solidFill>
              </a:rPr>
              <a:t>Gather Together and Share: </a:t>
            </a:r>
            <a:r>
              <a:rPr i="1" lang="en" sz="850">
                <a:solidFill>
                  <a:schemeClr val="dk1"/>
                </a:solidFill>
              </a:rPr>
              <a:t>Participants will share back the highlights of their small groups. (Jamboard 1)</a:t>
            </a:r>
            <a:endParaRPr i="1" sz="850">
              <a:solidFill>
                <a:schemeClr val="dk1"/>
              </a:solidFill>
            </a:endParaRPr>
          </a:p>
          <a:p>
            <a:pPr indent="-282575" lvl="0" marL="457200" rtl="0" algn="l">
              <a:lnSpc>
                <a:spcPct val="115000"/>
              </a:lnSpc>
              <a:spcBef>
                <a:spcPts val="0"/>
              </a:spcBef>
              <a:spcAft>
                <a:spcPts val="0"/>
              </a:spcAft>
              <a:buClr>
                <a:schemeClr val="dk1"/>
              </a:buClr>
              <a:buSzPts val="850"/>
              <a:buChar char="●"/>
            </a:pPr>
            <a:r>
              <a:rPr b="1" lang="en" sz="850">
                <a:solidFill>
                  <a:schemeClr val="dk1"/>
                </a:solidFill>
              </a:rPr>
              <a:t>10 minute break</a:t>
            </a:r>
            <a:endParaRPr b="1" sz="850">
              <a:solidFill>
                <a:schemeClr val="dk1"/>
              </a:solidFill>
            </a:endParaRPr>
          </a:p>
          <a:p>
            <a:pPr indent="-282575" lvl="0" marL="457200" rtl="0" algn="l">
              <a:lnSpc>
                <a:spcPct val="115000"/>
              </a:lnSpc>
              <a:spcBef>
                <a:spcPts val="0"/>
              </a:spcBef>
              <a:spcAft>
                <a:spcPts val="0"/>
              </a:spcAft>
              <a:buClr>
                <a:schemeClr val="dk1"/>
              </a:buClr>
              <a:buSzPts val="850"/>
              <a:buChar char="●"/>
            </a:pPr>
            <a:r>
              <a:rPr b="1" lang="en" sz="850">
                <a:solidFill>
                  <a:schemeClr val="dk1"/>
                </a:solidFill>
              </a:rPr>
              <a:t>Connecting your Story to Energy Democracy</a:t>
            </a:r>
            <a:endParaRPr b="1" sz="850">
              <a:solidFill>
                <a:schemeClr val="dk1"/>
              </a:solidFill>
            </a:endParaRPr>
          </a:p>
          <a:p>
            <a:pPr indent="-282575" lvl="0" marL="457200" rtl="0" algn="l">
              <a:lnSpc>
                <a:spcPct val="115000"/>
              </a:lnSpc>
              <a:spcBef>
                <a:spcPts val="0"/>
              </a:spcBef>
              <a:spcAft>
                <a:spcPts val="0"/>
              </a:spcAft>
              <a:buClr>
                <a:schemeClr val="dk1"/>
              </a:buClr>
              <a:buSzPts val="850"/>
              <a:buChar char="●"/>
            </a:pPr>
            <a:r>
              <a:rPr b="1" lang="en" sz="850">
                <a:solidFill>
                  <a:schemeClr val="dk1"/>
                </a:solidFill>
              </a:rPr>
              <a:t>Co-Create Your Energy Democracy Vision </a:t>
            </a:r>
            <a:r>
              <a:rPr lang="en" sz="850">
                <a:solidFill>
                  <a:schemeClr val="dk1"/>
                </a:solidFill>
              </a:rPr>
              <a:t>(Jamboard 2)</a:t>
            </a:r>
            <a:endParaRPr sz="850">
              <a:solidFill>
                <a:schemeClr val="dk1"/>
              </a:solidFill>
            </a:endParaRPr>
          </a:p>
          <a:p>
            <a:pPr indent="-282575" lvl="0" marL="457200" rtl="0" algn="l">
              <a:lnSpc>
                <a:spcPct val="115000"/>
              </a:lnSpc>
              <a:spcBef>
                <a:spcPts val="0"/>
              </a:spcBef>
              <a:spcAft>
                <a:spcPts val="0"/>
              </a:spcAft>
              <a:buClr>
                <a:schemeClr val="dk1"/>
              </a:buClr>
              <a:buSzPts val="850"/>
              <a:buChar char="●"/>
            </a:pPr>
            <a:r>
              <a:rPr b="1" lang="en" sz="850">
                <a:solidFill>
                  <a:schemeClr val="dk1"/>
                </a:solidFill>
              </a:rPr>
              <a:t>Close - Next Steps</a:t>
            </a:r>
            <a:endParaRPr b="1" sz="850">
              <a:solidFill>
                <a:schemeClr val="dk1"/>
              </a:solidFill>
            </a:endParaRPr>
          </a:p>
          <a:p>
            <a:pPr indent="0" lvl="0" marL="0" rtl="0" algn="l">
              <a:spcBef>
                <a:spcPts val="0"/>
              </a:spcBef>
              <a:spcAft>
                <a:spcPts val="0"/>
              </a:spcAft>
              <a:buNone/>
            </a:pPr>
            <a:r>
              <a:t/>
            </a:r>
            <a:endParaRPr b="1">
              <a:solidFill>
                <a:schemeClr val="dk1"/>
              </a:solidFill>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f055564f1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f055564f1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4. Sharing Your Story (Explanation 5 min; Activity 25 minutes)</a:t>
            </a:r>
            <a:endParaRPr b="1">
              <a:solidFill>
                <a:schemeClr val="dk1"/>
              </a:solidFill>
              <a:latin typeface="Open Sans"/>
              <a:ea typeface="Open Sans"/>
              <a:cs typeface="Open Sans"/>
              <a:sym typeface="Open Sans"/>
            </a:endParaRPr>
          </a:p>
          <a:p>
            <a:pPr indent="0" lvl="0" marL="0" rtl="0" algn="just">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(Pop-Ed Spiral Stage 1. Sharing Experience and Knowledge) </a:t>
            </a:r>
            <a:endParaRPr>
              <a:solidFill>
                <a:schemeClr val="dk1"/>
              </a:solidFill>
              <a:latin typeface="Open Sans"/>
              <a:ea typeface="Open Sans"/>
              <a:cs typeface="Open Sans"/>
              <a:sym typeface="Open Sans"/>
            </a:endParaRPr>
          </a:p>
          <a:p>
            <a:pPr indent="0" lvl="0" marL="0" rtl="0" algn="just">
              <a:spcBef>
                <a:spcPts val="1000"/>
              </a:spcBef>
              <a:spcAft>
                <a:spcPts val="0"/>
              </a:spcAft>
              <a:buClr>
                <a:schemeClr val="dk1"/>
              </a:buClr>
              <a:buSzPts val="1100"/>
              <a:buFont typeface="Arial"/>
              <a:buNone/>
            </a:pPr>
            <a:r>
              <a:rPr i="1" lang="en">
                <a:solidFill>
                  <a:srgbClr val="3D302C"/>
                </a:solidFill>
                <a:latin typeface="Open Sans"/>
                <a:ea typeface="Open Sans"/>
                <a:cs typeface="Open Sans"/>
                <a:sym typeface="Open Sans"/>
              </a:rPr>
              <a:t>In this breakout group activity, participants will identify what their experience has been with energy access and energy pollution. </a:t>
            </a:r>
            <a:endParaRPr i="1">
              <a:solidFill>
                <a:srgbClr val="3D302C"/>
              </a:solidFill>
              <a:latin typeface="Open Sans"/>
              <a:ea typeface="Open Sans"/>
              <a:cs typeface="Open Sans"/>
              <a:sym typeface="Open Sans"/>
            </a:endParaRPr>
          </a:p>
          <a:p>
            <a:pPr indent="-298450" lvl="0" marL="457200" rtl="0" algn="just">
              <a:spcBef>
                <a:spcPts val="0"/>
              </a:spcBef>
              <a:spcAft>
                <a:spcPts val="0"/>
              </a:spcAft>
              <a:buClr>
                <a:schemeClr val="dk1"/>
              </a:buClr>
              <a:buSzPts val="1100"/>
              <a:buFont typeface="Open Sans"/>
              <a:buAutoNum type="arabicPeriod"/>
            </a:pPr>
            <a:r>
              <a:rPr i="1" lang="en">
                <a:solidFill>
                  <a:schemeClr val="dk1"/>
                </a:solidFill>
                <a:latin typeface="Open Sans"/>
                <a:ea typeface="Open Sans"/>
                <a:cs typeface="Open Sans"/>
                <a:sym typeface="Open Sans"/>
              </a:rPr>
              <a:t>The Facilitator will share the collage activity on their screen while explaining it. </a:t>
            </a:r>
            <a:endParaRPr i="1">
              <a:solidFill>
                <a:schemeClr val="dk1"/>
              </a:solidFill>
              <a:latin typeface="Open Sans"/>
              <a:ea typeface="Open Sans"/>
              <a:cs typeface="Open Sans"/>
              <a:sym typeface="Open Sans"/>
            </a:endParaRPr>
          </a:p>
          <a:p>
            <a:pPr indent="-298450" lvl="0" marL="457200" rtl="0" algn="just">
              <a:spcBef>
                <a:spcPts val="0"/>
              </a:spcBef>
              <a:spcAft>
                <a:spcPts val="0"/>
              </a:spcAft>
              <a:buClr>
                <a:schemeClr val="dk1"/>
              </a:buClr>
              <a:buSzPts val="1100"/>
              <a:buFont typeface="Open Sans"/>
              <a:buAutoNum type="arabicPeriod"/>
            </a:pPr>
            <a:r>
              <a:rPr i="1" lang="en">
                <a:solidFill>
                  <a:srgbClr val="3D302C"/>
                </a:solidFill>
                <a:latin typeface="Open Sans"/>
                <a:ea typeface="Open Sans"/>
                <a:cs typeface="Open Sans"/>
                <a:sym typeface="Open Sans"/>
              </a:rPr>
              <a:t>Split participants into groups of 4-5 people for the collage activity and discussion.</a:t>
            </a:r>
            <a:r>
              <a:rPr i="1" lang="en">
                <a:solidFill>
                  <a:srgbClr val="3D302C"/>
                </a:solidFill>
                <a:highlight>
                  <a:srgbClr val="FFFFFF"/>
                </a:highlight>
                <a:latin typeface="Open Sans"/>
                <a:ea typeface="Open Sans"/>
                <a:cs typeface="Open Sans"/>
                <a:sym typeface="Open Sans"/>
              </a:rPr>
              <a:t> </a:t>
            </a:r>
            <a:endParaRPr i="1">
              <a:solidFill>
                <a:srgbClr val="3D302C"/>
              </a:solidFill>
              <a:highlight>
                <a:srgbClr val="FFFFFF"/>
              </a:highlight>
              <a:latin typeface="Open Sans"/>
              <a:ea typeface="Open Sans"/>
              <a:cs typeface="Open Sans"/>
              <a:sym typeface="Open Sans"/>
            </a:endParaRPr>
          </a:p>
          <a:p>
            <a:pPr indent="-298450" lvl="0" marL="457200" rtl="0" algn="just">
              <a:spcBef>
                <a:spcPts val="0"/>
              </a:spcBef>
              <a:spcAft>
                <a:spcPts val="0"/>
              </a:spcAft>
              <a:buClr>
                <a:schemeClr val="dk1"/>
              </a:buClr>
              <a:buSzPts val="1100"/>
              <a:buFont typeface="Open Sans"/>
              <a:buAutoNum type="arabicPeriod"/>
            </a:pPr>
            <a:r>
              <a:rPr i="1" lang="en">
                <a:solidFill>
                  <a:schemeClr val="dk1"/>
                </a:solidFill>
                <a:latin typeface="Open Sans"/>
                <a:ea typeface="Open Sans"/>
                <a:cs typeface="Open Sans"/>
                <a:sym typeface="Open Sans"/>
              </a:rPr>
              <a:t>This activity will be self-facilitated by participants with facilitators popping into breakout rooms.</a:t>
            </a:r>
            <a:endParaRPr i="1">
              <a:solidFill>
                <a:schemeClr val="dk1"/>
              </a:solidFill>
              <a:latin typeface="Open Sans"/>
              <a:ea typeface="Open Sans"/>
              <a:cs typeface="Open Sans"/>
              <a:sym typeface="Open Sans"/>
            </a:endParaRPr>
          </a:p>
          <a:p>
            <a:pPr indent="-298450" lvl="0" marL="457200" rtl="0" algn="just">
              <a:spcBef>
                <a:spcPts val="0"/>
              </a:spcBef>
              <a:spcAft>
                <a:spcPts val="0"/>
              </a:spcAft>
              <a:buClr>
                <a:schemeClr val="dk1"/>
              </a:buClr>
              <a:buSzPts val="1100"/>
              <a:buFont typeface="Open Sans"/>
              <a:buAutoNum type="arabicPeriod"/>
            </a:pPr>
            <a:r>
              <a:rPr i="1" lang="en">
                <a:solidFill>
                  <a:schemeClr val="dk1"/>
                </a:solidFill>
                <a:latin typeface="Open Sans"/>
                <a:ea typeface="Open Sans"/>
                <a:cs typeface="Open Sans"/>
                <a:sym typeface="Open Sans"/>
              </a:rPr>
              <a:t>After each person designs their own experience, everyone will go around and share. Groups will have 20 minutes collectively to share their stories.</a:t>
            </a:r>
            <a:endParaRPr i="1">
              <a:solidFill>
                <a:schemeClr val="dk1"/>
              </a:solidFill>
              <a:latin typeface="Open Sans"/>
              <a:ea typeface="Open Sans"/>
              <a:cs typeface="Open Sans"/>
              <a:sym typeface="Open Sans"/>
            </a:endParaRPr>
          </a:p>
          <a:p>
            <a:pPr indent="-298450" lvl="0" marL="457200" rtl="0" algn="just">
              <a:spcBef>
                <a:spcPts val="0"/>
              </a:spcBef>
              <a:spcAft>
                <a:spcPts val="0"/>
              </a:spcAft>
              <a:buClr>
                <a:schemeClr val="dk1"/>
              </a:buClr>
              <a:buSzPts val="1100"/>
              <a:buFont typeface="Open Sans"/>
              <a:buAutoNum type="arabicPeriod"/>
            </a:pPr>
            <a:r>
              <a:rPr i="1" lang="en">
                <a:solidFill>
                  <a:srgbClr val="3D302C"/>
                </a:solidFill>
                <a:highlight>
                  <a:srgbClr val="FFFFFF"/>
                </a:highlight>
                <a:latin typeface="Open Sans"/>
                <a:ea typeface="Open Sans"/>
                <a:cs typeface="Open Sans"/>
                <a:sym typeface="Open Sans"/>
              </a:rPr>
              <a:t>Once done, participants will </a:t>
            </a:r>
            <a:r>
              <a:rPr i="1" lang="en">
                <a:solidFill>
                  <a:srgbClr val="3D302C"/>
                </a:solidFill>
                <a:latin typeface="Open Sans"/>
                <a:ea typeface="Open Sans"/>
                <a:cs typeface="Open Sans"/>
                <a:sym typeface="Open Sans"/>
              </a:rPr>
              <a:t>regroup and share back.</a:t>
            </a:r>
            <a:endParaRPr i="1">
              <a:solidFill>
                <a:srgbClr val="3D302C"/>
              </a:solidFill>
              <a:latin typeface="Open Sans"/>
              <a:ea typeface="Open Sans"/>
              <a:cs typeface="Open Sans"/>
              <a:sym typeface="Open Sans"/>
            </a:endParaRPr>
          </a:p>
          <a:p>
            <a:pPr indent="0" lvl="0" marL="0" rtl="0" algn="just">
              <a:spcBef>
                <a:spcPts val="0"/>
              </a:spcBef>
              <a:spcAft>
                <a:spcPts val="0"/>
              </a:spcAft>
              <a:buClr>
                <a:schemeClr val="dk1"/>
              </a:buClr>
              <a:buSzPts val="1100"/>
              <a:buFont typeface="Arial"/>
              <a:buNone/>
            </a:pPr>
            <a:r>
              <a:t/>
            </a:r>
            <a:endParaRPr i="1">
              <a:solidFill>
                <a:schemeClr val="dk1"/>
              </a:solidFill>
              <a:latin typeface="Open Sans"/>
              <a:ea typeface="Open Sans"/>
              <a:cs typeface="Open Sans"/>
              <a:sym typeface="Open Sans"/>
            </a:endParaRPr>
          </a:p>
          <a:p>
            <a:pPr indent="0" lvl="0" marL="0" rtl="0" algn="just">
              <a:spcBef>
                <a:spcPts val="0"/>
              </a:spcBef>
              <a:spcAft>
                <a:spcPts val="0"/>
              </a:spcAft>
              <a:buClr>
                <a:schemeClr val="dk1"/>
              </a:buClr>
              <a:buSzPts val="1100"/>
              <a:buFont typeface="Arial"/>
              <a:buNone/>
            </a:pPr>
            <a:r>
              <a:rPr b="1" lang="en">
                <a:solidFill>
                  <a:srgbClr val="3D302C"/>
                </a:solidFill>
                <a:latin typeface="Open Sans"/>
                <a:ea typeface="Open Sans"/>
                <a:cs typeface="Open Sans"/>
                <a:sym typeface="Open Sans"/>
              </a:rPr>
              <a:t>Sample Script</a:t>
            </a:r>
            <a:endParaRPr b="1">
              <a:solidFill>
                <a:srgbClr val="3D302C"/>
              </a:solidFill>
              <a:latin typeface="Open Sans"/>
              <a:ea typeface="Open Sans"/>
              <a:cs typeface="Open Sans"/>
              <a:sym typeface="Open Sans"/>
            </a:endParaRPr>
          </a:p>
          <a:p>
            <a:pPr indent="0" lvl="0" marL="0" rtl="0" algn="just">
              <a:spcBef>
                <a:spcPts val="0"/>
              </a:spcBef>
              <a:spcAft>
                <a:spcPts val="0"/>
              </a:spcAft>
              <a:buClr>
                <a:schemeClr val="dk1"/>
              </a:buClr>
              <a:buSzPts val="1100"/>
              <a:buFont typeface="Arial"/>
              <a:buNone/>
            </a:pPr>
            <a:r>
              <a:rPr lang="en">
                <a:solidFill>
                  <a:srgbClr val="3D302C"/>
                </a:solidFill>
                <a:latin typeface="Open Sans"/>
                <a:ea typeface="Open Sans"/>
                <a:cs typeface="Open Sans"/>
                <a:sym typeface="Open Sans"/>
              </a:rPr>
              <a:t>*** We will now be transitioning into our breakout group activity. </a:t>
            </a:r>
            <a:r>
              <a:rPr lang="en">
                <a:solidFill>
                  <a:schemeClr val="dk1"/>
                </a:solidFill>
                <a:latin typeface="Open Sans"/>
                <a:ea typeface="Open Sans"/>
                <a:cs typeface="Open Sans"/>
                <a:sym typeface="Open Sans"/>
              </a:rPr>
              <a:t>Everyone has a story to share about their experience in accessing or being impacted by energy sources. </a:t>
            </a:r>
            <a:r>
              <a:rPr lang="en">
                <a:solidFill>
                  <a:srgbClr val="3D302C"/>
                </a:solidFill>
                <a:latin typeface="Open Sans"/>
                <a:ea typeface="Open Sans"/>
                <a:cs typeface="Open Sans"/>
                <a:sym typeface="Open Sans"/>
              </a:rPr>
              <a:t>For this activity, we will need to split into groups of 4-5 people. Each group will be working on a collage activity such as the one up on the screen. We will be creating a collage that answers the following prompt…***</a:t>
            </a:r>
            <a:endParaRPr>
              <a:solidFill>
                <a:srgbClr val="3D302C"/>
              </a:solidFill>
              <a:latin typeface="Open Sans"/>
              <a:ea typeface="Open Sans"/>
              <a:cs typeface="Open Sans"/>
              <a:sym typeface="Open Sans"/>
            </a:endParaRPr>
          </a:p>
          <a:p>
            <a:pPr indent="0" lvl="0" marL="0" rtl="0" algn="just">
              <a:spcBef>
                <a:spcPts val="0"/>
              </a:spcBef>
              <a:spcAft>
                <a:spcPts val="0"/>
              </a:spcAft>
              <a:buClr>
                <a:schemeClr val="dk1"/>
              </a:buClr>
              <a:buSzPts val="1100"/>
              <a:buFont typeface="Arial"/>
              <a:buNone/>
            </a:pPr>
            <a:r>
              <a:t/>
            </a:r>
            <a:endParaRPr>
              <a:solidFill>
                <a:srgbClr val="3D302C"/>
              </a:solidFill>
              <a:latin typeface="Open Sans"/>
              <a:ea typeface="Open Sans"/>
              <a:cs typeface="Open Sans"/>
              <a:sym typeface="Open Sans"/>
            </a:endParaRPr>
          </a:p>
          <a:p>
            <a:pPr indent="-298450" lvl="0" marL="457200" rtl="0" algn="just">
              <a:spcBef>
                <a:spcPts val="0"/>
              </a:spcBef>
              <a:spcAft>
                <a:spcPts val="0"/>
              </a:spcAft>
              <a:buClr>
                <a:schemeClr val="dk1"/>
              </a:buClr>
              <a:buSzPts val="1100"/>
              <a:buFont typeface="Open Sans"/>
              <a:buChar char="●"/>
            </a:pPr>
            <a:r>
              <a:rPr b="1" i="1" lang="en">
                <a:solidFill>
                  <a:schemeClr val="dk1"/>
                </a:solidFill>
                <a:latin typeface="Open Sans"/>
                <a:ea typeface="Open Sans"/>
                <a:cs typeface="Open Sans"/>
                <a:sym typeface="Open Sans"/>
              </a:rPr>
              <a:t>Prompt: What has been your experience with energy access and energy pollution?</a:t>
            </a:r>
            <a:endParaRPr b="1" i="1">
              <a:solidFill>
                <a:schemeClr val="dk1"/>
              </a:solidFill>
              <a:latin typeface="Open Sans"/>
              <a:ea typeface="Open Sans"/>
              <a:cs typeface="Open Sans"/>
              <a:sym typeface="Open Sans"/>
            </a:endParaRPr>
          </a:p>
          <a:p>
            <a:pPr indent="457200" lvl="0" marL="457200" rtl="0" algn="just">
              <a:spcBef>
                <a:spcPts val="0"/>
              </a:spcBef>
              <a:spcAft>
                <a:spcPts val="0"/>
              </a:spcAft>
              <a:buClr>
                <a:schemeClr val="dk1"/>
              </a:buClr>
              <a:buSzPts val="1100"/>
              <a:buFont typeface="Arial"/>
              <a:buNone/>
            </a:pPr>
            <a:r>
              <a:rPr i="1" lang="en">
                <a:solidFill>
                  <a:schemeClr val="dk1"/>
                </a:solidFill>
                <a:latin typeface="Open Sans"/>
                <a:ea typeface="Open Sans"/>
                <a:cs typeface="Open Sans"/>
                <a:sym typeface="Open Sans"/>
              </a:rPr>
              <a:t>Consider….</a:t>
            </a:r>
            <a:endParaRPr i="1">
              <a:solidFill>
                <a:schemeClr val="dk1"/>
              </a:solidFill>
              <a:latin typeface="Open Sans"/>
              <a:ea typeface="Open Sans"/>
              <a:cs typeface="Open Sans"/>
              <a:sym typeface="Open Sans"/>
            </a:endParaRPr>
          </a:p>
          <a:p>
            <a:pPr indent="0" lvl="0" marL="1371600" rtl="0" algn="just">
              <a:spcBef>
                <a:spcPts val="0"/>
              </a:spcBef>
              <a:spcAft>
                <a:spcPts val="0"/>
              </a:spcAft>
              <a:buClr>
                <a:schemeClr val="dk1"/>
              </a:buClr>
              <a:buSzPts val="1100"/>
              <a:buFont typeface="Arial"/>
              <a:buNone/>
            </a:pPr>
            <a:r>
              <a:rPr i="1" lang="en">
                <a:solidFill>
                  <a:schemeClr val="dk1"/>
                </a:solidFill>
                <a:latin typeface="Open Sans"/>
                <a:ea typeface="Open Sans"/>
                <a:cs typeface="Open Sans"/>
                <a:sym typeface="Open Sans"/>
              </a:rPr>
              <a:t>….Where do you get your energy? </a:t>
            </a:r>
            <a:endParaRPr i="1">
              <a:solidFill>
                <a:schemeClr val="dk1"/>
              </a:solidFill>
              <a:latin typeface="Open Sans"/>
              <a:ea typeface="Open Sans"/>
              <a:cs typeface="Open Sans"/>
              <a:sym typeface="Open Sans"/>
            </a:endParaRPr>
          </a:p>
          <a:p>
            <a:pPr indent="0" lvl="0" marL="1371600" rtl="0" algn="just">
              <a:spcBef>
                <a:spcPts val="0"/>
              </a:spcBef>
              <a:spcAft>
                <a:spcPts val="0"/>
              </a:spcAft>
              <a:buClr>
                <a:schemeClr val="dk1"/>
              </a:buClr>
              <a:buSzPts val="1100"/>
              <a:buFont typeface="Arial"/>
              <a:buNone/>
            </a:pPr>
            <a:r>
              <a:rPr i="1" lang="en">
                <a:solidFill>
                  <a:schemeClr val="dk1"/>
                </a:solidFill>
                <a:latin typeface="Open Sans"/>
                <a:ea typeface="Open Sans"/>
                <a:cs typeface="Open Sans"/>
                <a:sym typeface="Open Sans"/>
              </a:rPr>
              <a:t>….How does energy get to you? </a:t>
            </a:r>
            <a:endParaRPr i="1">
              <a:solidFill>
                <a:schemeClr val="dk1"/>
              </a:solidFill>
              <a:latin typeface="Open Sans"/>
              <a:ea typeface="Open Sans"/>
              <a:cs typeface="Open Sans"/>
              <a:sym typeface="Open Sans"/>
            </a:endParaRPr>
          </a:p>
          <a:p>
            <a:pPr indent="0" lvl="0" marL="1371600" rtl="0" algn="just">
              <a:spcBef>
                <a:spcPts val="0"/>
              </a:spcBef>
              <a:spcAft>
                <a:spcPts val="0"/>
              </a:spcAft>
              <a:buClr>
                <a:schemeClr val="dk1"/>
              </a:buClr>
              <a:buSzPts val="1100"/>
              <a:buFont typeface="Arial"/>
              <a:buNone/>
            </a:pPr>
            <a:r>
              <a:rPr i="1" lang="en">
                <a:solidFill>
                  <a:schemeClr val="dk1"/>
                </a:solidFill>
                <a:latin typeface="Open Sans"/>
                <a:ea typeface="Open Sans"/>
                <a:cs typeface="Open Sans"/>
                <a:sym typeface="Open Sans"/>
              </a:rPr>
              <a:t>….Who are energy workers and how are they treated in the workplace? </a:t>
            </a:r>
            <a:endParaRPr i="1">
              <a:solidFill>
                <a:schemeClr val="dk1"/>
              </a:solidFill>
              <a:latin typeface="Open Sans"/>
              <a:ea typeface="Open Sans"/>
              <a:cs typeface="Open Sans"/>
              <a:sym typeface="Open Sans"/>
            </a:endParaRPr>
          </a:p>
          <a:p>
            <a:pPr indent="0" lvl="0" marL="1371600" rtl="0" algn="just">
              <a:spcBef>
                <a:spcPts val="0"/>
              </a:spcBef>
              <a:spcAft>
                <a:spcPts val="0"/>
              </a:spcAft>
              <a:buNone/>
            </a:pPr>
            <a:r>
              <a:rPr i="1" lang="en">
                <a:solidFill>
                  <a:schemeClr val="dk1"/>
                </a:solidFill>
                <a:latin typeface="Open Sans"/>
                <a:ea typeface="Open Sans"/>
                <a:cs typeface="Open Sans"/>
                <a:sym typeface="Open Sans"/>
              </a:rPr>
              <a:t>….Who makes decisions about your energy source, access, and utility bills?</a:t>
            </a:r>
            <a:endParaRPr i="1">
              <a:solidFill>
                <a:schemeClr val="dk1"/>
              </a:solidFill>
              <a:latin typeface="Open Sans"/>
              <a:ea typeface="Open Sans"/>
              <a:cs typeface="Open Sans"/>
              <a:sym typeface="Open Sans"/>
            </a:endParaRPr>
          </a:p>
          <a:p>
            <a:pPr indent="0" lvl="0" marL="1371600" rtl="0" algn="just">
              <a:spcBef>
                <a:spcPts val="0"/>
              </a:spcBef>
              <a:spcAft>
                <a:spcPts val="0"/>
              </a:spcAft>
              <a:buNone/>
            </a:pPr>
            <a:r>
              <a:t/>
            </a:r>
            <a:endParaRPr i="1">
              <a:solidFill>
                <a:schemeClr val="dk1"/>
              </a:solidFill>
              <a:latin typeface="Open Sans"/>
              <a:ea typeface="Open Sans"/>
              <a:cs typeface="Open Sans"/>
              <a:sym typeface="Open Sans"/>
            </a:endParaRPr>
          </a:p>
          <a:p>
            <a:pPr indent="0" lvl="0" marL="0" rtl="0" algn="just">
              <a:spcBef>
                <a:spcPts val="0"/>
              </a:spcBef>
              <a:spcAft>
                <a:spcPts val="0"/>
              </a:spcAft>
              <a:buNone/>
            </a:pPr>
            <a:r>
              <a:rPr b="1" lang="en">
                <a:solidFill>
                  <a:schemeClr val="dk1"/>
                </a:solidFill>
                <a:latin typeface="Open Sans"/>
                <a:ea typeface="Open Sans"/>
                <a:cs typeface="Open Sans"/>
                <a:sym typeface="Open Sans"/>
              </a:rPr>
              <a:t>Virtual Sample Script:</a:t>
            </a:r>
            <a:endParaRPr b="1">
              <a:solidFill>
                <a:schemeClr val="dk1"/>
              </a:solidFill>
              <a:latin typeface="Open Sans"/>
              <a:ea typeface="Open Sans"/>
              <a:cs typeface="Open Sans"/>
              <a:sym typeface="Open Sans"/>
            </a:endParaRPr>
          </a:p>
          <a:p>
            <a:pPr indent="0" lvl="0" marL="0" rtl="0" algn="just">
              <a:spcBef>
                <a:spcPts val="0"/>
              </a:spcBef>
              <a:spcAft>
                <a:spcPts val="0"/>
              </a:spcAft>
              <a:buNone/>
            </a:pPr>
            <a:r>
              <a:rPr lang="en">
                <a:solidFill>
                  <a:schemeClr val="dk1"/>
                </a:solidFill>
                <a:latin typeface="Open Sans"/>
                <a:ea typeface="Open Sans"/>
                <a:cs typeface="Open Sans"/>
                <a:sym typeface="Open Sans"/>
              </a:rPr>
              <a:t>***Take about 5 minutes to reflect upon your own lived experiences, and use objects in your home (pen, paper clips, forks paper, hair tie, just to name a few) to layout and visualize your experiences.</a:t>
            </a:r>
            <a:r>
              <a:rPr b="1" i="1" lang="en">
                <a:solidFill>
                  <a:schemeClr val="dk1"/>
                </a:solidFill>
                <a:latin typeface="Open Sans"/>
                <a:ea typeface="Open Sans"/>
                <a:cs typeface="Open Sans"/>
                <a:sym typeface="Open Sans"/>
              </a:rPr>
              <a:t> </a:t>
            </a:r>
            <a:r>
              <a:rPr i="1" lang="en">
                <a:solidFill>
                  <a:schemeClr val="dk1"/>
                </a:solidFill>
                <a:latin typeface="Open Sans"/>
                <a:ea typeface="Open Sans"/>
                <a:cs typeface="Open Sans"/>
                <a:sym typeface="Open Sans"/>
              </a:rPr>
              <a:t>(Facilitator will demonstrate and share what they created.)</a:t>
            </a:r>
            <a:r>
              <a:rPr lang="en">
                <a:solidFill>
                  <a:schemeClr val="dk1"/>
                </a:solidFill>
                <a:latin typeface="Open Sans"/>
                <a:ea typeface="Open Sans"/>
                <a:cs typeface="Open Sans"/>
                <a:sym typeface="Open Sans"/>
              </a:rPr>
              <a:t> ***</a:t>
            </a:r>
            <a:endParaRPr>
              <a:solidFill>
                <a:schemeClr val="dk1"/>
              </a:solidFill>
              <a:highlight>
                <a:srgbClr val="FFE599"/>
              </a:highlight>
            </a:endParaRPr>
          </a:p>
          <a:p>
            <a:pPr indent="0" lvl="0" marL="0" rtl="0" algn="just">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None/>
            </a:pPr>
            <a:r>
              <a:rPr lang="en">
                <a:solidFill>
                  <a:schemeClr val="dk1"/>
                </a:solidFill>
                <a:highlight>
                  <a:srgbClr val="FFD966"/>
                </a:highlight>
              </a:rPr>
              <a:t>Be mindful of participants who may be on phones or who may not have objects handy. </a:t>
            </a:r>
            <a:endParaRPr>
              <a:solidFill>
                <a:schemeClr val="dk1"/>
              </a:solidFill>
              <a:highlight>
                <a:srgbClr val="FFD966"/>
              </a:highlight>
            </a:endParaRPr>
          </a:p>
          <a:p>
            <a:pPr indent="0" lvl="0" marL="0" rtl="0" algn="l">
              <a:spcBef>
                <a:spcPts val="0"/>
              </a:spcBef>
              <a:spcAft>
                <a:spcPts val="0"/>
              </a:spcAft>
              <a:buNone/>
            </a:pPr>
            <a:r>
              <a:t/>
            </a:r>
            <a:endParaRPr>
              <a:solidFill>
                <a:schemeClr val="dk1"/>
              </a:solidFill>
              <a:highlight>
                <a:srgbClr val="FFD966"/>
              </a:highlight>
            </a:endParaRPr>
          </a:p>
          <a:p>
            <a:pPr indent="0" lvl="0" marL="0" rtl="0" algn="just">
              <a:spcBef>
                <a:spcPts val="0"/>
              </a:spcBef>
              <a:spcAft>
                <a:spcPts val="0"/>
              </a:spcAft>
              <a:buNone/>
            </a:pPr>
            <a:r>
              <a:rPr b="1" lang="en">
                <a:solidFill>
                  <a:schemeClr val="dk1"/>
                </a:solidFill>
                <a:latin typeface="Open Sans"/>
                <a:ea typeface="Open Sans"/>
                <a:cs typeface="Open Sans"/>
                <a:sym typeface="Open Sans"/>
              </a:rPr>
              <a:t>In-Person Sample Script:</a:t>
            </a:r>
            <a:endParaRPr b="1">
              <a:solidFill>
                <a:schemeClr val="dk1"/>
              </a:solidFill>
              <a:latin typeface="Open Sans"/>
              <a:ea typeface="Open Sans"/>
              <a:cs typeface="Open Sans"/>
              <a:sym typeface="Open Sans"/>
            </a:endParaRPr>
          </a:p>
          <a:p>
            <a:pPr indent="0" lvl="0" marL="0" rtl="0" algn="just">
              <a:spcBef>
                <a:spcPts val="0"/>
              </a:spcBef>
              <a:spcAft>
                <a:spcPts val="0"/>
              </a:spcAft>
              <a:buClr>
                <a:schemeClr val="dk1"/>
              </a:buClr>
              <a:buSzPts val="1100"/>
              <a:buFont typeface="Arial"/>
              <a:buNone/>
            </a:pPr>
            <a:r>
              <a:rPr i="1" lang="en">
                <a:solidFill>
                  <a:schemeClr val="dk1"/>
                </a:solidFill>
                <a:latin typeface="Open Sans"/>
                <a:ea typeface="Open Sans"/>
                <a:cs typeface="Open Sans"/>
                <a:sym typeface="Open Sans"/>
              </a:rPr>
              <a:t>***(Paper and crafting materials will be passed around the tables)</a:t>
            </a:r>
            <a:r>
              <a:rPr lang="en">
                <a:solidFill>
                  <a:schemeClr val="dk1"/>
                </a:solidFill>
                <a:latin typeface="Open Sans"/>
                <a:ea typeface="Open Sans"/>
                <a:cs typeface="Open Sans"/>
                <a:sym typeface="Open Sans"/>
              </a:rPr>
              <a:t> Take about 5 minutes to reflect upon your own lived experiences, then using the paper and crafting materials that are being passed around create a collage representation of your experience.***</a:t>
            </a:r>
            <a:endParaRPr>
              <a:solidFill>
                <a:schemeClr val="dk1"/>
              </a:solidFill>
              <a:highlight>
                <a:srgbClr val="FFD966"/>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f055564f16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f055564f16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n">
                <a:solidFill>
                  <a:schemeClr val="dk1"/>
                </a:solidFill>
                <a:highlight>
                  <a:srgbClr val="FFE599"/>
                </a:highlight>
                <a:latin typeface="Open Sans"/>
                <a:ea typeface="Open Sans"/>
                <a:cs typeface="Open Sans"/>
                <a:sym typeface="Open Sans"/>
              </a:rPr>
              <a:t>This slide should be left on-screen during the breakout group activity</a:t>
            </a:r>
            <a:endParaRPr b="1">
              <a:solidFill>
                <a:schemeClr val="dk1"/>
              </a:solidFill>
              <a:highlight>
                <a:srgbClr val="FFE599"/>
              </a:highlight>
              <a:latin typeface="Open Sans"/>
              <a:ea typeface="Open Sans"/>
              <a:cs typeface="Open Sans"/>
              <a:sym typeface="Open Sans"/>
            </a:endParaRPr>
          </a:p>
          <a:p>
            <a:pPr indent="0" lvl="0" marL="0" rtl="0" algn="just">
              <a:spcBef>
                <a:spcPts val="0"/>
              </a:spcBef>
              <a:spcAft>
                <a:spcPts val="0"/>
              </a:spcAft>
              <a:buNone/>
            </a:pPr>
            <a:r>
              <a:t/>
            </a:r>
            <a:endParaRPr b="1">
              <a:solidFill>
                <a:schemeClr val="dk1"/>
              </a:solidFill>
              <a:latin typeface="Open Sans"/>
              <a:ea typeface="Open Sans"/>
              <a:cs typeface="Open Sans"/>
              <a:sym typeface="Open Sans"/>
            </a:endParaRPr>
          </a:p>
          <a:p>
            <a:pPr indent="0" lvl="0" marL="0" rtl="0" algn="just">
              <a:spcBef>
                <a:spcPts val="0"/>
              </a:spcBef>
              <a:spcAft>
                <a:spcPts val="0"/>
              </a:spcAft>
              <a:buNone/>
            </a:pPr>
            <a:r>
              <a:rPr b="1" lang="en">
                <a:solidFill>
                  <a:schemeClr val="dk1"/>
                </a:solidFill>
                <a:latin typeface="Open Sans"/>
                <a:ea typeface="Open Sans"/>
                <a:cs typeface="Open Sans"/>
                <a:sym typeface="Open Sans"/>
              </a:rPr>
              <a:t>4. Gather Together and Share (15 minutes)</a:t>
            </a:r>
            <a:endParaRPr b="1">
              <a:solidFill>
                <a:schemeClr val="dk1"/>
              </a:solidFill>
              <a:latin typeface="Open Sans"/>
              <a:ea typeface="Open Sans"/>
              <a:cs typeface="Open Sans"/>
              <a:sym typeface="Open Sans"/>
            </a:endParaRPr>
          </a:p>
          <a:p>
            <a:pPr indent="0" lvl="0" marL="0" rtl="0" algn="just">
              <a:spcBef>
                <a:spcPts val="0"/>
              </a:spcBef>
              <a:spcAft>
                <a:spcPts val="0"/>
              </a:spcAft>
              <a:buNone/>
            </a:pPr>
            <a:r>
              <a:rPr i="1" lang="en">
                <a:solidFill>
                  <a:schemeClr val="dk1"/>
                </a:solidFill>
                <a:latin typeface="Open Sans"/>
                <a:ea typeface="Open Sans"/>
                <a:cs typeface="Open Sans"/>
                <a:sym typeface="Open Sans"/>
              </a:rPr>
              <a:t>(Pop-Ed Spiral Stage- 2. Identify Patterns) </a:t>
            </a:r>
            <a:endParaRPr i="1">
              <a:solidFill>
                <a:schemeClr val="dk1"/>
              </a:solidFill>
              <a:latin typeface="Open Sans"/>
              <a:ea typeface="Open Sans"/>
              <a:cs typeface="Open Sans"/>
              <a:sym typeface="Open Sans"/>
            </a:endParaRPr>
          </a:p>
          <a:p>
            <a:pPr indent="-298450" lvl="0" marL="457200" rtl="0" algn="just">
              <a:spcBef>
                <a:spcPts val="1000"/>
              </a:spcBef>
              <a:spcAft>
                <a:spcPts val="0"/>
              </a:spcAft>
              <a:buClr>
                <a:schemeClr val="dk1"/>
              </a:buClr>
              <a:buSzPts val="1100"/>
              <a:buFont typeface="Open Sans"/>
              <a:buChar char="●"/>
            </a:pPr>
            <a:r>
              <a:rPr i="1" lang="en">
                <a:solidFill>
                  <a:schemeClr val="dk1"/>
                </a:solidFill>
                <a:latin typeface="Open Sans"/>
                <a:ea typeface="Open Sans"/>
                <a:cs typeface="Open Sans"/>
                <a:sym typeface="Open Sans"/>
              </a:rPr>
              <a:t>The group will come back together and a representative from each group will share the highlights of what was discussed in the small groups. As they share, a facilitator will live transcribe on the slide deck or a jamboard and list what is shared under the appropriate energy democracy pillar. This will create a visual of patterns emerging. Place a check next to the item if participants mention the same thing.</a:t>
            </a:r>
            <a:endParaRPr i="1">
              <a:solidFill>
                <a:schemeClr val="dk1"/>
              </a:solidFill>
              <a:latin typeface="Open Sans"/>
              <a:ea typeface="Open Sans"/>
              <a:cs typeface="Open Sans"/>
              <a:sym typeface="Open Sans"/>
            </a:endParaRPr>
          </a:p>
          <a:p>
            <a:pPr indent="0" lvl="0" marL="0" rtl="0" algn="just">
              <a:spcBef>
                <a:spcPts val="0"/>
              </a:spcBef>
              <a:spcAft>
                <a:spcPts val="0"/>
              </a:spcAft>
              <a:buClr>
                <a:schemeClr val="dk1"/>
              </a:buClr>
              <a:buSzPts val="1100"/>
              <a:buFont typeface="Arial"/>
              <a:buNone/>
            </a:pPr>
            <a:r>
              <a:t/>
            </a:r>
            <a:endParaRPr b="1" sz="1500">
              <a:solidFill>
                <a:schemeClr val="dk1"/>
              </a:solidFill>
              <a:highlight>
                <a:srgbClr val="FFD966"/>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a:solidFill>
                  <a:schemeClr val="dk1"/>
                </a:solidFill>
                <a:highlight>
                  <a:srgbClr val="FFD966"/>
                </a:highlight>
              </a:rPr>
              <a:t>Be mindful of participants who may be on phones or who may not have objects handy. </a:t>
            </a:r>
            <a:endParaRPr>
              <a:solidFill>
                <a:schemeClr val="dk1"/>
              </a:solidFill>
              <a:highlight>
                <a:srgbClr val="FFD966"/>
              </a:highlight>
            </a:endParaRPr>
          </a:p>
          <a:p>
            <a:pPr indent="0" lvl="0" marL="0" rtl="0" algn="l">
              <a:spcBef>
                <a:spcPts val="0"/>
              </a:spcBef>
              <a:spcAft>
                <a:spcPts val="0"/>
              </a:spcAft>
              <a:buClr>
                <a:schemeClr val="dk1"/>
              </a:buClr>
              <a:buSzPts val="1100"/>
              <a:buFont typeface="Arial"/>
              <a:buNone/>
            </a:pPr>
            <a:r>
              <a:t/>
            </a:r>
            <a:endParaRPr>
              <a:solidFill>
                <a:schemeClr val="dk1"/>
              </a:solidFill>
              <a:highlight>
                <a:srgbClr val="FFD966"/>
              </a:highlight>
            </a:endParaRPr>
          </a:p>
          <a:p>
            <a:pPr indent="0" lvl="0" marL="0" rtl="0" algn="l">
              <a:spcBef>
                <a:spcPts val="0"/>
              </a:spcBef>
              <a:spcAft>
                <a:spcPts val="0"/>
              </a:spcAft>
              <a:buNone/>
            </a:pPr>
            <a:r>
              <a:rPr lang="en">
                <a:solidFill>
                  <a:schemeClr val="dk1"/>
                </a:solidFill>
                <a:highlight>
                  <a:srgbClr val="FFD966"/>
                </a:highlight>
              </a:rPr>
              <a:t>Ask if anyone is participating with their phone and read questions out to them. </a:t>
            </a:r>
            <a:endParaRPr>
              <a:solidFill>
                <a:schemeClr val="dk1"/>
              </a:solidFill>
              <a:highlight>
                <a:srgbClr val="FFD966"/>
              </a:highlight>
            </a:endParaRPr>
          </a:p>
          <a:p>
            <a:pPr indent="0" lvl="0" marL="0" rtl="0" algn="l">
              <a:spcBef>
                <a:spcPts val="0"/>
              </a:spcBef>
              <a:spcAft>
                <a:spcPts val="0"/>
              </a:spcAft>
              <a:buNone/>
            </a:pPr>
            <a:r>
              <a:t/>
            </a:r>
            <a:endParaRPr>
              <a:solidFill>
                <a:schemeClr val="dk1"/>
              </a:solidFill>
              <a:highlight>
                <a:srgbClr val="FFD966"/>
              </a:highlight>
            </a:endParaRPr>
          </a:p>
          <a:p>
            <a:pPr indent="0" lvl="0" marL="0" rtl="0" algn="just">
              <a:spcBef>
                <a:spcPts val="0"/>
              </a:spcBef>
              <a:spcAft>
                <a:spcPts val="0"/>
              </a:spcAft>
              <a:buClr>
                <a:schemeClr val="dk1"/>
              </a:buClr>
              <a:buSzPts val="1100"/>
              <a:buFont typeface="Arial"/>
              <a:buNone/>
            </a:pPr>
            <a:r>
              <a:rPr b="1" lang="en" sz="1500">
                <a:solidFill>
                  <a:schemeClr val="dk1"/>
                </a:solidFill>
                <a:latin typeface="Open Sans"/>
                <a:ea typeface="Open Sans"/>
                <a:cs typeface="Open Sans"/>
                <a:sym typeface="Open Sans"/>
              </a:rPr>
              <a:t>→BREAK← (10 minutes)</a:t>
            </a:r>
            <a:endParaRPr>
              <a:solidFill>
                <a:schemeClr val="dk1"/>
              </a:solidFill>
              <a:highlight>
                <a:srgbClr val="FFD966"/>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f055564f16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f055564f16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t>After break, start on this slide. </a:t>
            </a:r>
            <a:endParaRPr/>
          </a:p>
          <a:p>
            <a:pPr indent="0" lvl="0" marL="0" rtl="0" algn="just">
              <a:spcBef>
                <a:spcPts val="0"/>
              </a:spcBef>
              <a:spcAft>
                <a:spcPts val="0"/>
              </a:spcAft>
              <a:buNone/>
            </a:pPr>
            <a:r>
              <a:t/>
            </a:r>
            <a:endParaRPr/>
          </a:p>
          <a:p>
            <a:pPr indent="0" lvl="0" marL="0" rtl="0" algn="just">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6. Connecting Your Story to Energy Democracy (10 Minutes)</a:t>
            </a:r>
            <a:endParaRPr b="1">
              <a:solidFill>
                <a:schemeClr val="dk1"/>
              </a:solidFill>
              <a:latin typeface="Open Sans"/>
              <a:ea typeface="Open Sans"/>
              <a:cs typeface="Open Sans"/>
              <a:sym typeface="Open Sans"/>
            </a:endParaRPr>
          </a:p>
          <a:p>
            <a:pPr indent="0" lvl="0" marL="0" rtl="0" algn="just">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(Pop-Ed Spiral Stage 3. Add new Information and Link to Energy Democracy Concepts)</a:t>
            </a:r>
            <a:endParaRPr>
              <a:solidFill>
                <a:schemeClr val="dk1"/>
              </a:solidFill>
              <a:latin typeface="Open Sans"/>
              <a:ea typeface="Open Sans"/>
              <a:cs typeface="Open Sans"/>
              <a:sym typeface="Open Sans"/>
            </a:endParaRPr>
          </a:p>
          <a:p>
            <a:pPr indent="0" lvl="0" marL="0" rtl="0" algn="just">
              <a:spcBef>
                <a:spcPts val="1000"/>
              </a:spcBef>
              <a:spcAft>
                <a:spcPts val="0"/>
              </a:spcAft>
              <a:buClr>
                <a:schemeClr val="dk1"/>
              </a:buClr>
              <a:buSzPts val="1100"/>
              <a:buFont typeface="Arial"/>
              <a:buNone/>
            </a:pPr>
            <a:r>
              <a:rPr i="1" lang="en">
                <a:solidFill>
                  <a:schemeClr val="dk1"/>
                </a:solidFill>
                <a:latin typeface="Open Sans"/>
                <a:ea typeface="Open Sans"/>
                <a:cs typeface="Open Sans"/>
                <a:sym typeface="Open Sans"/>
              </a:rPr>
              <a:t>Sum up themes that emerged in Sharing Your Story and explain how they fit under the Four Pillars of Energy Democracy.</a:t>
            </a:r>
            <a:endParaRPr i="1">
              <a:solidFill>
                <a:schemeClr val="dk1"/>
              </a:solidFill>
              <a:latin typeface="Open Sans"/>
              <a:ea typeface="Open Sans"/>
              <a:cs typeface="Open Sans"/>
              <a:sym typeface="Open Sans"/>
            </a:endParaRPr>
          </a:p>
          <a:p>
            <a:pPr indent="-165100" lvl="0" marL="596900" rtl="0" algn="just">
              <a:lnSpc>
                <a:spcPct val="115000"/>
              </a:lnSpc>
              <a:spcBef>
                <a:spcPts val="0"/>
              </a:spcBef>
              <a:spcAft>
                <a:spcPts val="0"/>
              </a:spcAft>
              <a:buClr>
                <a:schemeClr val="dk1"/>
              </a:buClr>
              <a:buSzPts val="1100"/>
              <a:buFont typeface="Arial"/>
              <a:buNone/>
            </a:pPr>
            <a:r>
              <a:t/>
            </a:r>
            <a:endParaRPr b="1" i="1" sz="850" u="sng">
              <a:solidFill>
                <a:schemeClr val="dk1"/>
              </a:solidFill>
              <a:latin typeface="Open Sans"/>
              <a:ea typeface="Open Sans"/>
              <a:cs typeface="Open Sans"/>
              <a:sym typeface="Open Sans"/>
            </a:endParaRPr>
          </a:p>
          <a:p>
            <a:pPr indent="-298450" lvl="0" marL="457200" rtl="0" algn="just">
              <a:lnSpc>
                <a:spcPct val="115000"/>
              </a:lnSpc>
              <a:spcBef>
                <a:spcPts val="0"/>
              </a:spcBef>
              <a:spcAft>
                <a:spcPts val="0"/>
              </a:spcAft>
              <a:buClr>
                <a:schemeClr val="dk1"/>
              </a:buClr>
              <a:buSzPts val="1100"/>
              <a:buFont typeface="Open Sans"/>
              <a:buChar char="●"/>
            </a:pPr>
            <a:r>
              <a:rPr b="1" i="1" lang="en" u="sng">
                <a:solidFill>
                  <a:schemeClr val="dk1"/>
                </a:solidFill>
                <a:latin typeface="Open Sans"/>
                <a:ea typeface="Open Sans"/>
                <a:cs typeface="Open Sans"/>
                <a:sym typeface="Open Sans"/>
              </a:rPr>
              <a:t>Social Justice</a:t>
            </a:r>
            <a:r>
              <a:rPr i="1" lang="en" u="sng">
                <a:solidFill>
                  <a:schemeClr val="dk1"/>
                </a:solidFill>
                <a:latin typeface="Open Sans"/>
                <a:ea typeface="Open Sans"/>
                <a:cs typeface="Open Sans"/>
                <a:sym typeface="Open Sans"/>
              </a:rPr>
              <a:t> </a:t>
            </a:r>
            <a:r>
              <a:rPr i="1" lang="en">
                <a:solidFill>
                  <a:schemeClr val="dk1"/>
                </a:solidFill>
                <a:latin typeface="Open Sans"/>
                <a:ea typeface="Open Sans"/>
                <a:cs typeface="Open Sans"/>
                <a:sym typeface="Open Sans"/>
              </a:rPr>
              <a:t>How we treat each other.</a:t>
            </a:r>
            <a:endParaRPr i="1">
              <a:solidFill>
                <a:schemeClr val="dk1"/>
              </a:solidFill>
              <a:latin typeface="Open Sans"/>
              <a:ea typeface="Open Sans"/>
              <a:cs typeface="Open Sans"/>
              <a:sym typeface="Open Sans"/>
            </a:endParaRPr>
          </a:p>
          <a:p>
            <a:pPr indent="-298450" lvl="0" marL="457200" rtl="0" algn="just">
              <a:lnSpc>
                <a:spcPct val="115000"/>
              </a:lnSpc>
              <a:spcBef>
                <a:spcPts val="0"/>
              </a:spcBef>
              <a:spcAft>
                <a:spcPts val="0"/>
              </a:spcAft>
              <a:buClr>
                <a:schemeClr val="dk1"/>
              </a:buClr>
              <a:buSzPts val="1100"/>
              <a:buFont typeface="Open Sans"/>
              <a:buChar char="●"/>
            </a:pPr>
            <a:r>
              <a:rPr b="1" i="1" lang="en" u="sng">
                <a:solidFill>
                  <a:schemeClr val="dk1"/>
                </a:solidFill>
                <a:latin typeface="Open Sans"/>
                <a:ea typeface="Open Sans"/>
                <a:cs typeface="Open Sans"/>
                <a:sym typeface="Open Sans"/>
              </a:rPr>
              <a:t>Regenerative Energy</a:t>
            </a:r>
            <a:r>
              <a:rPr i="1" lang="en">
                <a:solidFill>
                  <a:schemeClr val="dk1"/>
                </a:solidFill>
                <a:latin typeface="Open Sans"/>
                <a:ea typeface="Open Sans"/>
                <a:cs typeface="Open Sans"/>
                <a:sym typeface="Open Sans"/>
              </a:rPr>
              <a:t> How we treat the environment and community health. </a:t>
            </a:r>
            <a:endParaRPr i="1">
              <a:solidFill>
                <a:schemeClr val="dk1"/>
              </a:solidFill>
              <a:latin typeface="Open Sans"/>
              <a:ea typeface="Open Sans"/>
              <a:cs typeface="Open Sans"/>
              <a:sym typeface="Open Sans"/>
            </a:endParaRPr>
          </a:p>
          <a:p>
            <a:pPr indent="-298450" lvl="0" marL="457200" rtl="0" algn="just">
              <a:lnSpc>
                <a:spcPct val="115000"/>
              </a:lnSpc>
              <a:spcBef>
                <a:spcPts val="0"/>
              </a:spcBef>
              <a:spcAft>
                <a:spcPts val="0"/>
              </a:spcAft>
              <a:buClr>
                <a:schemeClr val="dk1"/>
              </a:buClr>
              <a:buSzPts val="1100"/>
              <a:buFont typeface="Open Sans"/>
              <a:buChar char="●"/>
            </a:pPr>
            <a:r>
              <a:rPr b="1" i="1" lang="en" u="sng">
                <a:solidFill>
                  <a:schemeClr val="dk1"/>
                </a:solidFill>
                <a:latin typeface="Open Sans"/>
                <a:ea typeface="Open Sans"/>
                <a:cs typeface="Open Sans"/>
                <a:sym typeface="Open Sans"/>
              </a:rPr>
              <a:t>Moral Economy</a:t>
            </a:r>
            <a:r>
              <a:rPr i="1" lang="en">
                <a:solidFill>
                  <a:schemeClr val="dk1"/>
                </a:solidFill>
                <a:latin typeface="Open Sans"/>
                <a:ea typeface="Open Sans"/>
                <a:cs typeface="Open Sans"/>
                <a:sym typeface="Open Sans"/>
              </a:rPr>
              <a:t> How we treat workers. </a:t>
            </a:r>
            <a:endParaRPr i="1">
              <a:solidFill>
                <a:schemeClr val="dk1"/>
              </a:solidFill>
              <a:latin typeface="Open Sans"/>
              <a:ea typeface="Open Sans"/>
              <a:cs typeface="Open Sans"/>
              <a:sym typeface="Open Sans"/>
            </a:endParaRPr>
          </a:p>
          <a:p>
            <a:pPr indent="-298450" lvl="0" marL="457200" rtl="0" algn="just">
              <a:lnSpc>
                <a:spcPct val="115000"/>
              </a:lnSpc>
              <a:spcBef>
                <a:spcPts val="0"/>
              </a:spcBef>
              <a:spcAft>
                <a:spcPts val="0"/>
              </a:spcAft>
              <a:buClr>
                <a:schemeClr val="dk1"/>
              </a:buClr>
              <a:buSzPts val="1100"/>
              <a:buFont typeface="Open Sans"/>
              <a:buChar char="●"/>
            </a:pPr>
            <a:r>
              <a:rPr b="1" i="1" lang="en" u="sng">
                <a:solidFill>
                  <a:schemeClr val="dk1"/>
                </a:solidFill>
                <a:latin typeface="Open Sans"/>
                <a:ea typeface="Open Sans"/>
                <a:cs typeface="Open Sans"/>
                <a:sym typeface="Open Sans"/>
              </a:rPr>
              <a:t>Co-Governance/Good Governance</a:t>
            </a:r>
            <a:r>
              <a:rPr i="1" lang="en">
                <a:solidFill>
                  <a:schemeClr val="dk1"/>
                </a:solidFill>
                <a:latin typeface="Open Sans"/>
                <a:ea typeface="Open Sans"/>
                <a:cs typeface="Open Sans"/>
                <a:sym typeface="Open Sans"/>
              </a:rPr>
              <a:t> How we make decisions.</a:t>
            </a:r>
            <a:endParaRPr/>
          </a:p>
          <a:p>
            <a:pPr indent="0" lvl="0" marL="457200" rtl="0" algn="just">
              <a:spcBef>
                <a:spcPts val="0"/>
              </a:spcBef>
              <a:spcAft>
                <a:spcPts val="0"/>
              </a:spcAft>
              <a:buNone/>
            </a:pPr>
            <a:r>
              <a:t/>
            </a:r>
            <a:endParaRPr/>
          </a:p>
          <a:p>
            <a:pPr indent="0" lvl="0" marL="0" rtl="0" algn="just">
              <a:spcBef>
                <a:spcPts val="0"/>
              </a:spcBef>
              <a:spcAft>
                <a:spcPts val="0"/>
              </a:spcAft>
              <a:buNone/>
            </a:pPr>
            <a:r>
              <a:rPr lang="en"/>
              <a:t>This slide functions as Jamboard 1. </a:t>
            </a:r>
            <a:endParaRPr/>
          </a:p>
          <a:p>
            <a:pPr indent="0" lvl="0" marL="0" rtl="0" algn="just">
              <a:spcBef>
                <a:spcPts val="0"/>
              </a:spcBef>
              <a:spcAft>
                <a:spcPts val="0"/>
              </a:spcAft>
              <a:buNone/>
            </a:pPr>
            <a:r>
              <a:t/>
            </a:r>
            <a:endParaRPr/>
          </a:p>
          <a:p>
            <a:pPr indent="0" lvl="0" marL="0" rtl="0" algn="just">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748562"/>
            <a:ext cx="8520600" cy="978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6AB48E"/>
                </a:solidFill>
                <a:latin typeface="Montserrat"/>
                <a:ea typeface="Montserrat"/>
                <a:cs typeface="Montserrat"/>
                <a:sym typeface="Montserrat"/>
              </a:rPr>
              <a:t>YOU &amp; </a:t>
            </a:r>
            <a:endParaRPr b="1">
              <a:solidFill>
                <a:srgbClr val="6AB48E"/>
              </a:solidFill>
              <a:latin typeface="Montserrat"/>
              <a:ea typeface="Montserrat"/>
              <a:cs typeface="Montserrat"/>
              <a:sym typeface="Montserrat"/>
            </a:endParaRPr>
          </a:p>
          <a:p>
            <a:pPr indent="0" lvl="0" marL="0" rtl="0" algn="ctr">
              <a:spcBef>
                <a:spcPts val="0"/>
              </a:spcBef>
              <a:spcAft>
                <a:spcPts val="0"/>
              </a:spcAft>
              <a:buNone/>
            </a:pPr>
            <a:r>
              <a:rPr b="1" lang="en">
                <a:solidFill>
                  <a:srgbClr val="6AB48E"/>
                </a:solidFill>
                <a:latin typeface="Montserrat"/>
                <a:ea typeface="Montserrat"/>
                <a:cs typeface="Montserrat"/>
                <a:sym typeface="Montserrat"/>
              </a:rPr>
              <a:t>ENERGY DEMOCRACY</a:t>
            </a:r>
            <a:endParaRPr b="1">
              <a:solidFill>
                <a:srgbClr val="6AB48E"/>
              </a:solidFill>
              <a:latin typeface="Montserrat"/>
              <a:ea typeface="Montserrat"/>
              <a:cs typeface="Montserrat"/>
              <a:sym typeface="Montserrat"/>
            </a:endParaRPr>
          </a:p>
        </p:txBody>
      </p:sp>
      <p:sp>
        <p:nvSpPr>
          <p:cNvPr id="55" name="Google Shape;55;p13"/>
          <p:cNvSpPr txBox="1"/>
          <p:nvPr>
            <p:ph idx="1" type="subTitle"/>
          </p:nvPr>
        </p:nvSpPr>
        <p:spPr>
          <a:xfrm>
            <a:off x="311700" y="2602338"/>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300">
                <a:solidFill>
                  <a:srgbClr val="6AB48E"/>
                </a:solidFill>
              </a:rPr>
              <a:t>Reparation | Regeneration | Reinvestment</a:t>
            </a:r>
            <a:endParaRPr sz="2300">
              <a:solidFill>
                <a:srgbClr val="6AB48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1" name="Shape 131"/>
        <p:cNvGrpSpPr/>
        <p:nvPr/>
      </p:nvGrpSpPr>
      <p:grpSpPr>
        <a:xfrm>
          <a:off x="0" y="0"/>
          <a:ext cx="0" cy="0"/>
          <a:chOff x="0" y="0"/>
          <a:chExt cx="0" cy="0"/>
        </a:xfrm>
      </p:grpSpPr>
      <p:sp>
        <p:nvSpPr>
          <p:cNvPr id="132" name="Google Shape;132;p22"/>
          <p:cNvSpPr txBox="1"/>
          <p:nvPr>
            <p:ph type="title"/>
          </p:nvPr>
        </p:nvSpPr>
        <p:spPr>
          <a:xfrm>
            <a:off x="386940" y="1573525"/>
            <a:ext cx="2567700" cy="105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i="1" lang="en" sz="2000">
                <a:solidFill>
                  <a:srgbClr val="A6BA54"/>
                </a:solidFill>
                <a:latin typeface="Montserrat"/>
                <a:ea typeface="Montserrat"/>
                <a:cs typeface="Montserrat"/>
                <a:sym typeface="Montserrat"/>
              </a:rPr>
              <a:t>SOCIAL JUSTICE</a:t>
            </a:r>
            <a:endParaRPr b="1" i="1" sz="2000">
              <a:solidFill>
                <a:srgbClr val="A6BA54"/>
              </a:solidFill>
              <a:latin typeface="Montserrat"/>
              <a:ea typeface="Montserrat"/>
              <a:cs typeface="Montserrat"/>
              <a:sym typeface="Montserrat"/>
            </a:endParaRPr>
          </a:p>
          <a:p>
            <a:pPr indent="0" lvl="0" marL="0" rtl="0" algn="l">
              <a:lnSpc>
                <a:spcPct val="50000"/>
              </a:lnSpc>
              <a:spcBef>
                <a:spcPts val="0"/>
              </a:spcBef>
              <a:spcAft>
                <a:spcPts val="0"/>
              </a:spcAft>
              <a:buSzPts val="891"/>
              <a:buNone/>
            </a:pPr>
            <a:r>
              <a:t/>
            </a:r>
            <a:endParaRPr sz="1058">
              <a:latin typeface="Montserrat Light"/>
              <a:ea typeface="Montserrat Light"/>
              <a:cs typeface="Montserrat Light"/>
              <a:sym typeface="Montserrat Light"/>
            </a:endParaRPr>
          </a:p>
          <a:p>
            <a:pPr indent="0" lvl="0" marL="0" rtl="0" algn="l">
              <a:spcBef>
                <a:spcPts val="0"/>
              </a:spcBef>
              <a:spcAft>
                <a:spcPts val="0"/>
              </a:spcAft>
              <a:buSzPts val="891"/>
              <a:buNone/>
            </a:pPr>
            <a:r>
              <a:rPr lang="en" sz="1500">
                <a:latin typeface="Montserrat Light"/>
                <a:ea typeface="Montserrat Light"/>
                <a:cs typeface="Montserrat Light"/>
                <a:sym typeface="Montserrat Light"/>
              </a:rPr>
              <a:t>How we treat each other.</a:t>
            </a:r>
            <a:endParaRPr sz="1500">
              <a:latin typeface="Montserrat Light"/>
              <a:ea typeface="Montserrat Light"/>
              <a:cs typeface="Montserrat Light"/>
              <a:sym typeface="Montserrat Light"/>
            </a:endParaRPr>
          </a:p>
        </p:txBody>
      </p:sp>
      <p:sp>
        <p:nvSpPr>
          <p:cNvPr id="133" name="Google Shape;133;p22"/>
          <p:cNvSpPr txBox="1"/>
          <p:nvPr>
            <p:ph type="title"/>
          </p:nvPr>
        </p:nvSpPr>
        <p:spPr>
          <a:xfrm>
            <a:off x="3392763" y="1573525"/>
            <a:ext cx="3154500" cy="157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i="1" lang="en" sz="2000">
                <a:solidFill>
                  <a:srgbClr val="61B0A8"/>
                </a:solidFill>
                <a:latin typeface="Montserrat"/>
                <a:ea typeface="Montserrat"/>
                <a:cs typeface="Montserrat"/>
                <a:sym typeface="Montserrat"/>
              </a:rPr>
              <a:t>REGENERATIVE ENERGY</a:t>
            </a:r>
            <a:endParaRPr b="1" i="1" sz="2000">
              <a:solidFill>
                <a:srgbClr val="61B0A8"/>
              </a:solidFill>
              <a:latin typeface="Montserrat"/>
              <a:ea typeface="Montserrat"/>
              <a:cs typeface="Montserrat"/>
              <a:sym typeface="Montserrat"/>
            </a:endParaRPr>
          </a:p>
          <a:p>
            <a:pPr indent="0" lvl="0" marL="0" rtl="0" algn="l">
              <a:lnSpc>
                <a:spcPct val="50000"/>
              </a:lnSpc>
              <a:spcBef>
                <a:spcPts val="0"/>
              </a:spcBef>
              <a:spcAft>
                <a:spcPts val="0"/>
              </a:spcAft>
              <a:buSzPts val="891"/>
              <a:buNone/>
            </a:pPr>
            <a:r>
              <a:t/>
            </a:r>
            <a:endParaRPr sz="1058">
              <a:latin typeface="Montserrat Light"/>
              <a:ea typeface="Montserrat Light"/>
              <a:cs typeface="Montserrat Light"/>
              <a:sym typeface="Montserrat Light"/>
            </a:endParaRPr>
          </a:p>
          <a:p>
            <a:pPr indent="0" lvl="0" marL="0" rtl="0" algn="l">
              <a:spcBef>
                <a:spcPts val="0"/>
              </a:spcBef>
              <a:spcAft>
                <a:spcPts val="0"/>
              </a:spcAft>
              <a:buClr>
                <a:srgbClr val="000000"/>
              </a:buClr>
              <a:buSzPts val="891"/>
              <a:buFont typeface="Arial"/>
              <a:buNone/>
            </a:pPr>
            <a:r>
              <a:rPr lang="en" sz="1500">
                <a:latin typeface="Montserrat Light"/>
                <a:ea typeface="Montserrat Light"/>
                <a:cs typeface="Montserrat Light"/>
                <a:sym typeface="Montserrat Light"/>
              </a:rPr>
              <a:t>How we treat the environment and community health.</a:t>
            </a:r>
            <a:endParaRPr sz="1500">
              <a:latin typeface="Montserrat Light"/>
              <a:ea typeface="Montserrat Light"/>
              <a:cs typeface="Montserrat Light"/>
              <a:sym typeface="Montserrat Light"/>
            </a:endParaRPr>
          </a:p>
          <a:p>
            <a:pPr indent="0" lvl="0" marL="0" rtl="0" algn="l">
              <a:spcBef>
                <a:spcPts val="0"/>
              </a:spcBef>
              <a:spcAft>
                <a:spcPts val="0"/>
              </a:spcAft>
              <a:buSzPts val="891"/>
              <a:buNone/>
            </a:pPr>
            <a:r>
              <a:t/>
            </a:r>
            <a:endParaRPr sz="1058">
              <a:latin typeface="Montserrat Light"/>
              <a:ea typeface="Montserrat Light"/>
              <a:cs typeface="Montserrat Light"/>
              <a:sym typeface="Montserrat Light"/>
            </a:endParaRPr>
          </a:p>
        </p:txBody>
      </p:sp>
      <p:sp>
        <p:nvSpPr>
          <p:cNvPr id="134" name="Google Shape;134;p22"/>
          <p:cNvSpPr txBox="1"/>
          <p:nvPr>
            <p:ph type="title"/>
          </p:nvPr>
        </p:nvSpPr>
        <p:spPr>
          <a:xfrm>
            <a:off x="386937" y="3070475"/>
            <a:ext cx="2732100" cy="105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i="1" lang="en" sz="2000">
                <a:solidFill>
                  <a:srgbClr val="F1C232"/>
                </a:solidFill>
                <a:latin typeface="Montserrat"/>
                <a:ea typeface="Montserrat"/>
                <a:cs typeface="Montserrat"/>
                <a:sym typeface="Montserrat"/>
              </a:rPr>
              <a:t>MORAL ECONOMY</a:t>
            </a:r>
            <a:endParaRPr b="1" i="1" sz="2000">
              <a:solidFill>
                <a:srgbClr val="F1C232"/>
              </a:solidFill>
              <a:latin typeface="Montserrat"/>
              <a:ea typeface="Montserrat"/>
              <a:cs typeface="Montserrat"/>
              <a:sym typeface="Montserrat"/>
            </a:endParaRPr>
          </a:p>
          <a:p>
            <a:pPr indent="0" lvl="0" marL="0" rtl="0" algn="l">
              <a:lnSpc>
                <a:spcPct val="50000"/>
              </a:lnSpc>
              <a:spcBef>
                <a:spcPts val="0"/>
              </a:spcBef>
              <a:spcAft>
                <a:spcPts val="0"/>
              </a:spcAft>
              <a:buSzPts val="891"/>
              <a:buNone/>
            </a:pPr>
            <a:r>
              <a:t/>
            </a:r>
            <a:endParaRPr sz="1058">
              <a:latin typeface="Montserrat Light"/>
              <a:ea typeface="Montserrat Light"/>
              <a:cs typeface="Montserrat Light"/>
              <a:sym typeface="Montserrat Light"/>
            </a:endParaRPr>
          </a:p>
          <a:p>
            <a:pPr indent="0" lvl="0" marL="0" rtl="0" algn="l">
              <a:spcBef>
                <a:spcPts val="0"/>
              </a:spcBef>
              <a:spcAft>
                <a:spcPts val="0"/>
              </a:spcAft>
              <a:buSzPts val="891"/>
              <a:buNone/>
            </a:pPr>
            <a:r>
              <a:rPr lang="en" sz="1500">
                <a:latin typeface="Montserrat Light"/>
                <a:ea typeface="Montserrat Light"/>
                <a:cs typeface="Montserrat Light"/>
                <a:sym typeface="Montserrat Light"/>
              </a:rPr>
              <a:t>How we treat workers.</a:t>
            </a:r>
            <a:endParaRPr sz="1500">
              <a:latin typeface="Montserrat Light"/>
              <a:ea typeface="Montserrat Light"/>
              <a:cs typeface="Montserrat Light"/>
              <a:sym typeface="Montserrat Light"/>
            </a:endParaRPr>
          </a:p>
        </p:txBody>
      </p:sp>
      <p:sp>
        <p:nvSpPr>
          <p:cNvPr id="135" name="Google Shape;135;p22"/>
          <p:cNvSpPr txBox="1"/>
          <p:nvPr>
            <p:ph type="title"/>
          </p:nvPr>
        </p:nvSpPr>
        <p:spPr>
          <a:xfrm>
            <a:off x="3392763" y="3070475"/>
            <a:ext cx="3117600" cy="105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i="1" lang="en" sz="2000">
                <a:solidFill>
                  <a:srgbClr val="F27330"/>
                </a:solidFill>
                <a:latin typeface="Montserrat"/>
                <a:ea typeface="Montserrat"/>
                <a:cs typeface="Montserrat"/>
                <a:sym typeface="Montserrat"/>
              </a:rPr>
              <a:t>GOOD GOVERNANCE</a:t>
            </a:r>
            <a:endParaRPr b="1" i="1" sz="2000">
              <a:solidFill>
                <a:srgbClr val="F27330"/>
              </a:solidFill>
              <a:latin typeface="Montserrat"/>
              <a:ea typeface="Montserrat"/>
              <a:cs typeface="Montserrat"/>
              <a:sym typeface="Montserrat"/>
            </a:endParaRPr>
          </a:p>
          <a:p>
            <a:pPr indent="0" lvl="0" marL="0" rtl="0" algn="l">
              <a:lnSpc>
                <a:spcPct val="50000"/>
              </a:lnSpc>
              <a:spcBef>
                <a:spcPts val="0"/>
              </a:spcBef>
              <a:spcAft>
                <a:spcPts val="0"/>
              </a:spcAft>
              <a:buSzPts val="891"/>
              <a:buNone/>
            </a:pPr>
            <a:r>
              <a:t/>
            </a:r>
            <a:endParaRPr sz="1058">
              <a:latin typeface="Montserrat Light"/>
              <a:ea typeface="Montserrat Light"/>
              <a:cs typeface="Montserrat Light"/>
              <a:sym typeface="Montserrat Light"/>
            </a:endParaRPr>
          </a:p>
          <a:p>
            <a:pPr indent="0" lvl="0" marL="0" rtl="0" algn="l">
              <a:spcBef>
                <a:spcPts val="0"/>
              </a:spcBef>
              <a:spcAft>
                <a:spcPts val="0"/>
              </a:spcAft>
              <a:buSzPts val="891"/>
              <a:buNone/>
            </a:pPr>
            <a:r>
              <a:rPr lang="en" sz="1500">
                <a:latin typeface="Montserrat Light"/>
                <a:ea typeface="Montserrat Light"/>
                <a:cs typeface="Montserrat Light"/>
                <a:sym typeface="Montserrat Light"/>
              </a:rPr>
              <a:t>How we make decisions.</a:t>
            </a:r>
            <a:endParaRPr sz="1500">
              <a:latin typeface="Montserrat Light"/>
              <a:ea typeface="Montserrat Light"/>
              <a:cs typeface="Montserrat Light"/>
              <a:sym typeface="Montserrat Light"/>
            </a:endParaRPr>
          </a:p>
        </p:txBody>
      </p:sp>
      <p:sp>
        <p:nvSpPr>
          <p:cNvPr id="136" name="Google Shape;136;p22"/>
          <p:cNvSpPr txBox="1"/>
          <p:nvPr>
            <p:ph type="title"/>
          </p:nvPr>
        </p:nvSpPr>
        <p:spPr>
          <a:xfrm>
            <a:off x="386925" y="451925"/>
            <a:ext cx="8520600" cy="97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3000">
                <a:solidFill>
                  <a:schemeClr val="lt1"/>
                </a:solidFill>
                <a:highlight>
                  <a:srgbClr val="CC8294"/>
                </a:highlight>
                <a:latin typeface="Montserrat"/>
                <a:ea typeface="Montserrat"/>
                <a:cs typeface="Montserrat"/>
                <a:sym typeface="Montserrat"/>
              </a:rPr>
              <a:t>PILLARS OF ENERGY DEMOCRACY </a:t>
            </a:r>
            <a:endParaRPr b="1" sz="3000">
              <a:solidFill>
                <a:srgbClr val="CC8294"/>
              </a:solidFill>
              <a:highlight>
                <a:srgbClr val="CC8294"/>
              </a:highlight>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 name="Shape 140"/>
        <p:cNvGrpSpPr/>
        <p:nvPr/>
      </p:nvGrpSpPr>
      <p:grpSpPr>
        <a:xfrm>
          <a:off x="0" y="0"/>
          <a:ext cx="0" cy="0"/>
          <a:chOff x="0" y="0"/>
          <a:chExt cx="0" cy="0"/>
        </a:xfrm>
      </p:grpSpPr>
      <p:sp>
        <p:nvSpPr>
          <p:cNvPr id="141" name="Google Shape;141;p23"/>
          <p:cNvSpPr txBox="1"/>
          <p:nvPr>
            <p:ph type="title"/>
          </p:nvPr>
        </p:nvSpPr>
        <p:spPr>
          <a:xfrm>
            <a:off x="692700" y="1658700"/>
            <a:ext cx="7758600" cy="182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chemeClr val="lt1"/>
                </a:solidFill>
                <a:highlight>
                  <a:srgbClr val="61B0A8"/>
                </a:highlight>
                <a:latin typeface="Montserrat"/>
                <a:ea typeface="Montserrat"/>
                <a:cs typeface="Montserrat"/>
                <a:sym typeface="Montserrat"/>
              </a:rPr>
              <a:t>A THRIVING COMMUNITY </a:t>
            </a:r>
            <a:endParaRPr b="1" sz="3600">
              <a:solidFill>
                <a:schemeClr val="lt1"/>
              </a:solidFill>
              <a:highlight>
                <a:srgbClr val="61B0A8"/>
              </a:highlight>
              <a:latin typeface="Montserrat"/>
              <a:ea typeface="Montserrat"/>
              <a:cs typeface="Montserrat"/>
              <a:sym typeface="Montserrat"/>
            </a:endParaRPr>
          </a:p>
          <a:p>
            <a:pPr indent="0" lvl="0" marL="0" rtl="0" algn="ctr">
              <a:spcBef>
                <a:spcPts val="0"/>
              </a:spcBef>
              <a:spcAft>
                <a:spcPts val="0"/>
              </a:spcAft>
              <a:buNone/>
            </a:pPr>
            <a:r>
              <a:rPr b="1" lang="en" sz="3600">
                <a:solidFill>
                  <a:schemeClr val="lt1"/>
                </a:solidFill>
                <a:highlight>
                  <a:srgbClr val="61B0A8"/>
                </a:highlight>
                <a:latin typeface="Montserrat"/>
                <a:ea typeface="Montserrat"/>
                <a:cs typeface="Montserrat"/>
                <a:sym typeface="Montserrat"/>
              </a:rPr>
              <a:t>&amp; HEALTHY ENVIRONMENT LOOKS LIKE…..</a:t>
            </a:r>
            <a:endParaRPr b="1" sz="3600">
              <a:solidFill>
                <a:schemeClr val="lt1"/>
              </a:solidFill>
              <a:highlight>
                <a:srgbClr val="61B0A8"/>
              </a:highlight>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sp>
        <p:nvSpPr>
          <p:cNvPr id="146" name="Google Shape;146;p24"/>
          <p:cNvSpPr txBox="1"/>
          <p:nvPr/>
        </p:nvSpPr>
        <p:spPr>
          <a:xfrm>
            <a:off x="354596" y="394276"/>
            <a:ext cx="34731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lt1"/>
                </a:solidFill>
                <a:latin typeface="Montserrat"/>
                <a:ea typeface="Montserrat"/>
                <a:cs typeface="Montserrat"/>
                <a:sym typeface="Montserrat"/>
              </a:rPr>
              <a:t>Reparation</a:t>
            </a:r>
            <a:endParaRPr sz="2000">
              <a:solidFill>
                <a:schemeClr val="lt1"/>
              </a:solidFill>
              <a:latin typeface="Montserrat"/>
              <a:ea typeface="Montserrat"/>
              <a:cs typeface="Montserrat"/>
              <a:sym typeface="Montserrat"/>
            </a:endParaRPr>
          </a:p>
          <a:p>
            <a:pPr indent="0" lvl="0" marL="0" rtl="0" algn="r">
              <a:spcBef>
                <a:spcPts val="0"/>
              </a:spcBef>
              <a:spcAft>
                <a:spcPts val="0"/>
              </a:spcAft>
              <a:buNone/>
            </a:pPr>
            <a:r>
              <a:t/>
            </a:r>
            <a:endParaRPr sz="2000">
              <a:solidFill>
                <a:srgbClr val="F27330"/>
              </a:solidFill>
            </a:endParaRPr>
          </a:p>
        </p:txBody>
      </p:sp>
      <p:sp>
        <p:nvSpPr>
          <p:cNvPr id="147" name="Google Shape;147;p24"/>
          <p:cNvSpPr txBox="1"/>
          <p:nvPr/>
        </p:nvSpPr>
        <p:spPr>
          <a:xfrm>
            <a:off x="2724512" y="481476"/>
            <a:ext cx="34731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lt1"/>
                </a:solidFill>
                <a:latin typeface="Montserrat"/>
                <a:ea typeface="Montserrat"/>
                <a:cs typeface="Montserrat"/>
                <a:sym typeface="Montserrat"/>
              </a:rPr>
              <a:t>Regeneration</a:t>
            </a:r>
            <a:endParaRPr sz="2000">
              <a:solidFill>
                <a:schemeClr val="lt1"/>
              </a:solidFill>
              <a:latin typeface="Montserrat"/>
              <a:ea typeface="Montserrat"/>
              <a:cs typeface="Montserrat"/>
              <a:sym typeface="Montserrat"/>
            </a:endParaRPr>
          </a:p>
          <a:p>
            <a:pPr indent="0" lvl="0" marL="0" rtl="0" algn="r">
              <a:spcBef>
                <a:spcPts val="0"/>
              </a:spcBef>
              <a:spcAft>
                <a:spcPts val="0"/>
              </a:spcAft>
              <a:buNone/>
            </a:pPr>
            <a:r>
              <a:t/>
            </a:r>
            <a:endParaRPr sz="2000">
              <a:solidFill>
                <a:srgbClr val="F27330"/>
              </a:solidFill>
            </a:endParaRPr>
          </a:p>
        </p:txBody>
      </p:sp>
      <p:sp>
        <p:nvSpPr>
          <p:cNvPr id="148" name="Google Shape;148;p24"/>
          <p:cNvSpPr txBox="1"/>
          <p:nvPr/>
        </p:nvSpPr>
        <p:spPr>
          <a:xfrm>
            <a:off x="5327337" y="394269"/>
            <a:ext cx="3473100" cy="708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2000">
                <a:solidFill>
                  <a:schemeClr val="lt1"/>
                </a:solidFill>
                <a:latin typeface="Montserrat"/>
                <a:ea typeface="Montserrat"/>
                <a:cs typeface="Montserrat"/>
                <a:sym typeface="Montserrat"/>
              </a:rPr>
              <a:t>Reinvestment</a:t>
            </a:r>
            <a:endParaRPr sz="2000">
              <a:solidFill>
                <a:schemeClr val="lt1"/>
              </a:solidFill>
              <a:latin typeface="Montserrat"/>
              <a:ea typeface="Montserrat"/>
              <a:cs typeface="Montserrat"/>
              <a:sym typeface="Montserrat"/>
            </a:endParaRPr>
          </a:p>
          <a:p>
            <a:pPr indent="0" lvl="0" marL="0" rtl="0" algn="r">
              <a:spcBef>
                <a:spcPts val="0"/>
              </a:spcBef>
              <a:spcAft>
                <a:spcPts val="0"/>
              </a:spcAft>
              <a:buNone/>
            </a:pPr>
            <a:r>
              <a:t/>
            </a:r>
            <a:endParaRPr>
              <a:solidFill>
                <a:srgbClr val="F27330"/>
              </a:solidFill>
            </a:endParaRPr>
          </a:p>
        </p:txBody>
      </p:sp>
      <p:sp>
        <p:nvSpPr>
          <p:cNvPr id="149" name="Google Shape;149;p24"/>
          <p:cNvSpPr txBox="1"/>
          <p:nvPr/>
        </p:nvSpPr>
        <p:spPr>
          <a:xfrm>
            <a:off x="5379300" y="979362"/>
            <a:ext cx="3243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solidFill>
                <a:srgbClr val="F27330"/>
              </a:solidFill>
            </a:endParaRPr>
          </a:p>
        </p:txBody>
      </p:sp>
      <p:sp>
        <p:nvSpPr>
          <p:cNvPr id="150" name="Google Shape;150;p24"/>
          <p:cNvSpPr txBox="1"/>
          <p:nvPr/>
        </p:nvSpPr>
        <p:spPr>
          <a:xfrm>
            <a:off x="1666999" y="3307811"/>
            <a:ext cx="299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solidFill>
                <a:srgbClr val="F27330"/>
              </a:solidFill>
            </a:endParaRPr>
          </a:p>
        </p:txBody>
      </p:sp>
      <p:sp>
        <p:nvSpPr>
          <p:cNvPr id="151" name="Google Shape;151;p24"/>
          <p:cNvSpPr txBox="1"/>
          <p:nvPr/>
        </p:nvSpPr>
        <p:spPr>
          <a:xfrm>
            <a:off x="5406568" y="3266058"/>
            <a:ext cx="299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solidFill>
                <a:srgbClr val="F27330"/>
              </a:solidFill>
            </a:endParaRPr>
          </a:p>
        </p:txBody>
      </p:sp>
      <p:sp>
        <p:nvSpPr>
          <p:cNvPr id="152" name="Google Shape;152;p24"/>
          <p:cNvSpPr txBox="1"/>
          <p:nvPr/>
        </p:nvSpPr>
        <p:spPr>
          <a:xfrm>
            <a:off x="411871" y="1616163"/>
            <a:ext cx="34731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lt1"/>
                </a:solidFill>
                <a:latin typeface="Montserrat"/>
                <a:ea typeface="Montserrat"/>
                <a:cs typeface="Montserrat"/>
                <a:sym typeface="Montserrat"/>
              </a:rPr>
              <a:t>Add more words here</a:t>
            </a:r>
            <a:endParaRPr sz="2000">
              <a:solidFill>
                <a:schemeClr val="lt1"/>
              </a:solidFill>
              <a:latin typeface="Montserrat"/>
              <a:ea typeface="Montserrat"/>
              <a:cs typeface="Montserrat"/>
              <a:sym typeface="Montserrat"/>
            </a:endParaRPr>
          </a:p>
          <a:p>
            <a:pPr indent="0" lvl="0" marL="0" rtl="0" algn="r">
              <a:spcBef>
                <a:spcPts val="0"/>
              </a:spcBef>
              <a:spcAft>
                <a:spcPts val="0"/>
              </a:spcAft>
              <a:buNone/>
            </a:pPr>
            <a:r>
              <a:t/>
            </a:r>
            <a:endParaRPr sz="2000">
              <a:solidFill>
                <a:srgbClr val="F2733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Google Shape;157;p25"/>
          <p:cNvSpPr txBox="1"/>
          <p:nvPr/>
        </p:nvSpPr>
        <p:spPr>
          <a:xfrm>
            <a:off x="824064" y="1587176"/>
            <a:ext cx="39615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500">
                <a:solidFill>
                  <a:srgbClr val="A6BA54"/>
                </a:solidFill>
                <a:latin typeface="Montserrat"/>
                <a:ea typeface="Montserrat"/>
                <a:cs typeface="Montserrat"/>
                <a:sym typeface="Montserrat"/>
              </a:rPr>
              <a:t>ENERGY DEMOCRACY</a:t>
            </a:r>
            <a:endParaRPr b="1" sz="1500">
              <a:solidFill>
                <a:srgbClr val="A6BA54"/>
              </a:solidFill>
              <a:latin typeface="Montserrat"/>
              <a:ea typeface="Montserrat"/>
              <a:cs typeface="Montserrat"/>
              <a:sym typeface="Montserrat"/>
            </a:endParaRPr>
          </a:p>
          <a:p>
            <a:pPr indent="0" lvl="0" marL="0" rtl="0" algn="r">
              <a:spcBef>
                <a:spcPts val="0"/>
              </a:spcBef>
              <a:spcAft>
                <a:spcPts val="0"/>
              </a:spcAft>
              <a:buNone/>
            </a:pPr>
            <a:r>
              <a:t/>
            </a:r>
            <a:endParaRPr/>
          </a:p>
        </p:txBody>
      </p:sp>
      <p:sp>
        <p:nvSpPr>
          <p:cNvPr id="158" name="Google Shape;158;p25"/>
          <p:cNvSpPr txBox="1"/>
          <p:nvPr/>
        </p:nvSpPr>
        <p:spPr>
          <a:xfrm>
            <a:off x="862764" y="27677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DE4229"/>
                </a:solidFill>
                <a:latin typeface="Montserrat"/>
                <a:ea typeface="Montserrat"/>
                <a:cs typeface="Montserrat"/>
                <a:sym typeface="Montserrat"/>
              </a:rPr>
              <a:t>EXTRACTIVE</a:t>
            </a:r>
            <a:endParaRPr>
              <a:solidFill>
                <a:srgbClr val="DE4229"/>
              </a:solidFill>
            </a:endParaRPr>
          </a:p>
        </p:txBody>
      </p:sp>
      <p:sp>
        <p:nvSpPr>
          <p:cNvPr id="159" name="Google Shape;159;p25"/>
          <p:cNvSpPr txBox="1"/>
          <p:nvPr/>
        </p:nvSpPr>
        <p:spPr>
          <a:xfrm>
            <a:off x="862764" y="1867651"/>
            <a:ext cx="31608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Thriving community and healthy environment </a:t>
            </a:r>
            <a:endParaRPr sz="1500">
              <a:solidFill>
                <a:schemeClr val="dk1"/>
              </a:solidFill>
            </a:endParaRPr>
          </a:p>
          <a:p>
            <a:pPr indent="0" lvl="0" marL="0" rtl="0" algn="r">
              <a:spcBef>
                <a:spcPts val="0"/>
              </a:spcBef>
              <a:spcAft>
                <a:spcPts val="0"/>
              </a:spcAft>
              <a:buNone/>
            </a:pPr>
            <a:r>
              <a:t/>
            </a:r>
            <a:endParaRPr>
              <a:solidFill>
                <a:schemeClr val="dk1"/>
              </a:solidFill>
            </a:endParaRPr>
          </a:p>
          <a:p>
            <a:pPr indent="0" lvl="0" marL="0" rtl="0" algn="r">
              <a:spcBef>
                <a:spcPts val="0"/>
              </a:spcBef>
              <a:spcAft>
                <a:spcPts val="0"/>
              </a:spcAft>
              <a:buNone/>
            </a:pPr>
            <a:r>
              <a:t/>
            </a:r>
            <a:endParaRPr/>
          </a:p>
        </p:txBody>
      </p:sp>
      <p:sp>
        <p:nvSpPr>
          <p:cNvPr id="160" name="Google Shape;160;p25"/>
          <p:cNvSpPr txBox="1"/>
          <p:nvPr/>
        </p:nvSpPr>
        <p:spPr>
          <a:xfrm>
            <a:off x="888449" y="3050950"/>
            <a:ext cx="30000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Harms the community and environment</a:t>
            </a:r>
            <a:endParaRPr sz="15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
        <p:nvSpPr>
          <p:cNvPr id="161" name="Google Shape;161;p25"/>
          <p:cNvSpPr txBox="1"/>
          <p:nvPr/>
        </p:nvSpPr>
        <p:spPr>
          <a:xfrm>
            <a:off x="4358414" y="1601884"/>
            <a:ext cx="3961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61B0A8"/>
                </a:solidFill>
                <a:latin typeface="Montserrat"/>
                <a:ea typeface="Montserrat"/>
                <a:cs typeface="Montserrat"/>
                <a:sym typeface="Montserrat"/>
              </a:rPr>
              <a:t>BETTER, BUT NOT GREAT</a:t>
            </a:r>
            <a:endParaRPr b="1">
              <a:solidFill>
                <a:srgbClr val="61B0A8"/>
              </a:solidFill>
              <a:latin typeface="Montserrat"/>
              <a:ea typeface="Montserrat"/>
              <a:cs typeface="Montserrat"/>
              <a:sym typeface="Montserrat"/>
            </a:endParaRPr>
          </a:p>
          <a:p>
            <a:pPr indent="0" lvl="0" marL="0" rtl="0" algn="r">
              <a:spcBef>
                <a:spcPts val="0"/>
              </a:spcBef>
              <a:spcAft>
                <a:spcPts val="0"/>
              </a:spcAft>
              <a:buNone/>
            </a:pPr>
            <a:r>
              <a:t/>
            </a:r>
            <a:endParaRPr/>
          </a:p>
        </p:txBody>
      </p:sp>
      <p:sp>
        <p:nvSpPr>
          <p:cNvPr id="162" name="Google Shape;162;p25"/>
          <p:cNvSpPr txBox="1"/>
          <p:nvPr/>
        </p:nvSpPr>
        <p:spPr>
          <a:xfrm>
            <a:off x="4364224" y="1862625"/>
            <a:ext cx="3160800" cy="7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Shifting away from extractive and closer to energy democracy </a:t>
            </a:r>
            <a:endParaRPr sz="1500">
              <a:solidFill>
                <a:schemeClr val="dk1"/>
              </a:solidFill>
            </a:endParaRPr>
          </a:p>
          <a:p>
            <a:pPr indent="0" lvl="0" marL="0" rtl="0" algn="r">
              <a:spcBef>
                <a:spcPts val="0"/>
              </a:spcBef>
              <a:spcAft>
                <a:spcPts val="0"/>
              </a:spcAft>
              <a:buNone/>
            </a:pPr>
            <a:r>
              <a:t/>
            </a:r>
            <a:endParaRPr>
              <a:solidFill>
                <a:schemeClr val="dk1"/>
              </a:solidFill>
            </a:endParaRPr>
          </a:p>
          <a:p>
            <a:pPr indent="0" lvl="0" marL="0" rtl="0" algn="r">
              <a:spcBef>
                <a:spcPts val="0"/>
              </a:spcBef>
              <a:spcAft>
                <a:spcPts val="0"/>
              </a:spcAft>
              <a:buNone/>
            </a:pPr>
            <a:r>
              <a:t/>
            </a:r>
            <a:endParaRPr/>
          </a:p>
        </p:txBody>
      </p:sp>
      <p:sp>
        <p:nvSpPr>
          <p:cNvPr id="163" name="Google Shape;163;p25"/>
          <p:cNvSpPr txBox="1"/>
          <p:nvPr>
            <p:ph type="title"/>
          </p:nvPr>
        </p:nvSpPr>
        <p:spPr>
          <a:xfrm>
            <a:off x="346000" y="456175"/>
            <a:ext cx="8520600" cy="97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3600">
                <a:solidFill>
                  <a:schemeClr val="lt1"/>
                </a:solidFill>
                <a:highlight>
                  <a:srgbClr val="F1C232"/>
                </a:highlight>
                <a:latin typeface="Montserrat"/>
                <a:ea typeface="Montserrat"/>
                <a:cs typeface="Montserrat"/>
                <a:sym typeface="Montserrat"/>
              </a:rPr>
              <a:t>NEXT STEPS</a:t>
            </a:r>
            <a:endParaRPr b="1" sz="3600">
              <a:solidFill>
                <a:schemeClr val="lt1"/>
              </a:solidFill>
              <a:highlight>
                <a:srgbClr val="F1C232"/>
              </a:highlight>
              <a:latin typeface="Montserrat"/>
              <a:ea typeface="Montserrat"/>
              <a:cs typeface="Montserrat"/>
              <a:sym typeface="Montserrat"/>
            </a:endParaRPr>
          </a:p>
        </p:txBody>
      </p:sp>
      <p:cxnSp>
        <p:nvCxnSpPr>
          <p:cNvPr id="164" name="Google Shape;164;p25"/>
          <p:cNvCxnSpPr/>
          <p:nvPr/>
        </p:nvCxnSpPr>
        <p:spPr>
          <a:xfrm>
            <a:off x="936012" y="1914676"/>
            <a:ext cx="2161200" cy="0"/>
          </a:xfrm>
          <a:prstGeom prst="straightConnector1">
            <a:avLst/>
          </a:prstGeom>
          <a:noFill/>
          <a:ln cap="flat" cmpd="sng" w="19050">
            <a:solidFill>
              <a:srgbClr val="A6BA54"/>
            </a:solidFill>
            <a:prstDash val="solid"/>
            <a:round/>
            <a:headEnd len="med" w="med" type="none"/>
            <a:tailEnd len="med" w="med" type="none"/>
          </a:ln>
        </p:spPr>
      </p:cxnSp>
      <p:cxnSp>
        <p:nvCxnSpPr>
          <p:cNvPr id="165" name="Google Shape;165;p25"/>
          <p:cNvCxnSpPr/>
          <p:nvPr/>
        </p:nvCxnSpPr>
        <p:spPr>
          <a:xfrm>
            <a:off x="4459437" y="1916225"/>
            <a:ext cx="2292900" cy="0"/>
          </a:xfrm>
          <a:prstGeom prst="straightConnector1">
            <a:avLst/>
          </a:prstGeom>
          <a:noFill/>
          <a:ln cap="flat" cmpd="sng" w="19050">
            <a:solidFill>
              <a:srgbClr val="61B0A8"/>
            </a:solidFill>
            <a:prstDash val="solid"/>
            <a:round/>
            <a:headEnd len="med" w="med" type="none"/>
            <a:tailEnd len="med" w="med" type="none"/>
          </a:ln>
        </p:spPr>
      </p:cxnSp>
      <p:cxnSp>
        <p:nvCxnSpPr>
          <p:cNvPr id="166" name="Google Shape;166;p25"/>
          <p:cNvCxnSpPr/>
          <p:nvPr/>
        </p:nvCxnSpPr>
        <p:spPr>
          <a:xfrm>
            <a:off x="983309" y="3124575"/>
            <a:ext cx="1156500" cy="0"/>
          </a:xfrm>
          <a:prstGeom prst="straightConnector1">
            <a:avLst/>
          </a:prstGeom>
          <a:noFill/>
          <a:ln cap="flat" cmpd="sng" w="19050">
            <a:solidFill>
              <a:srgbClr val="CC8294"/>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3925275" y="152400"/>
            <a:ext cx="4196060" cy="4838700"/>
          </a:xfrm>
          <a:prstGeom prst="rect">
            <a:avLst/>
          </a:prstGeom>
          <a:noFill/>
          <a:ln>
            <a:noFill/>
          </a:ln>
        </p:spPr>
      </p:pic>
      <p:sp>
        <p:nvSpPr>
          <p:cNvPr id="61" name="Google Shape;61;p14"/>
          <p:cNvSpPr txBox="1"/>
          <p:nvPr/>
        </p:nvSpPr>
        <p:spPr>
          <a:xfrm>
            <a:off x="350225" y="452825"/>
            <a:ext cx="2853900" cy="194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lt1"/>
                </a:solidFill>
                <a:highlight>
                  <a:srgbClr val="CC8294"/>
                </a:highlight>
                <a:latin typeface="Montserrat ExtraBold"/>
                <a:ea typeface="Montserrat ExtraBold"/>
                <a:cs typeface="Montserrat ExtraBold"/>
                <a:sym typeface="Montserrat ExtraBold"/>
              </a:rPr>
              <a:t>Popular Education </a:t>
            </a:r>
            <a:endParaRPr sz="3600">
              <a:solidFill>
                <a:schemeClr val="lt1"/>
              </a:solidFill>
              <a:highlight>
                <a:srgbClr val="CC8294"/>
              </a:highlight>
              <a:latin typeface="Montserrat ExtraBold"/>
              <a:ea typeface="Montserrat ExtraBold"/>
              <a:cs typeface="Montserrat ExtraBold"/>
              <a:sym typeface="Montserrat ExtraBold"/>
            </a:endParaRPr>
          </a:p>
          <a:p>
            <a:pPr indent="0" lvl="0" marL="0" rtl="0" algn="l">
              <a:spcBef>
                <a:spcPts val="0"/>
              </a:spcBef>
              <a:spcAft>
                <a:spcPts val="0"/>
              </a:spcAft>
              <a:buNone/>
            </a:pPr>
            <a:r>
              <a:rPr lang="en" sz="3600">
                <a:solidFill>
                  <a:schemeClr val="lt1"/>
                </a:solidFill>
                <a:highlight>
                  <a:srgbClr val="CC8294"/>
                </a:highlight>
                <a:latin typeface="Montserrat ExtraBold"/>
                <a:ea typeface="Montserrat ExtraBold"/>
                <a:cs typeface="Montserrat ExtraBold"/>
                <a:sym typeface="Montserrat ExtraBold"/>
              </a:rPr>
              <a:t>Spiral</a:t>
            </a:r>
            <a:endParaRPr sz="3600">
              <a:solidFill>
                <a:schemeClr val="lt1"/>
              </a:solidFill>
              <a:highlight>
                <a:srgbClr val="CC8294"/>
              </a:highlight>
              <a:latin typeface="Montserrat ExtraBold"/>
              <a:ea typeface="Montserrat ExtraBold"/>
              <a:cs typeface="Montserrat ExtraBold"/>
              <a:sym typeface="Montserrat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5"/>
          <p:cNvSpPr/>
          <p:nvPr/>
        </p:nvSpPr>
        <p:spPr>
          <a:xfrm>
            <a:off x="938250" y="2298325"/>
            <a:ext cx="7267500" cy="2330100"/>
          </a:xfrm>
          <a:prstGeom prst="rect">
            <a:avLst/>
          </a:prstGeom>
          <a:solidFill>
            <a:srgbClr val="A6BA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txBox="1"/>
          <p:nvPr/>
        </p:nvSpPr>
        <p:spPr>
          <a:xfrm>
            <a:off x="341100" y="469350"/>
            <a:ext cx="7209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solidFill>
                  <a:schemeClr val="lt1"/>
                </a:solidFill>
                <a:highlight>
                  <a:srgbClr val="A6BA54"/>
                </a:highlight>
                <a:latin typeface="Montserrat"/>
                <a:ea typeface="Montserrat"/>
                <a:cs typeface="Montserrat"/>
                <a:sym typeface="Montserrat"/>
              </a:rPr>
              <a:t>Grounding</a:t>
            </a:r>
            <a:endParaRPr b="1" sz="3600">
              <a:solidFill>
                <a:schemeClr val="lt1"/>
              </a:solidFill>
              <a:highlight>
                <a:srgbClr val="A6BA54"/>
              </a:highlight>
              <a:latin typeface="Montserrat"/>
              <a:ea typeface="Montserrat"/>
              <a:cs typeface="Montserrat"/>
              <a:sym typeface="Montserrat"/>
            </a:endParaRPr>
          </a:p>
        </p:txBody>
      </p:sp>
      <p:pic>
        <p:nvPicPr>
          <p:cNvPr id="68" name="Google Shape;68;p15"/>
          <p:cNvPicPr preferRelativeResize="0"/>
          <p:nvPr/>
        </p:nvPicPr>
        <p:blipFill>
          <a:blip r:embed="rId4">
            <a:alphaModFix/>
          </a:blip>
          <a:stretch>
            <a:fillRect/>
          </a:stretch>
        </p:blipFill>
        <p:spPr>
          <a:xfrm>
            <a:off x="1095809" y="1707575"/>
            <a:ext cx="6952376" cy="27531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Google Shape;73;p16"/>
          <p:cNvSpPr txBox="1"/>
          <p:nvPr/>
        </p:nvSpPr>
        <p:spPr>
          <a:xfrm>
            <a:off x="344324" y="452550"/>
            <a:ext cx="7209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solidFill>
                  <a:schemeClr val="lt1"/>
                </a:solidFill>
                <a:highlight>
                  <a:srgbClr val="61B0A8"/>
                </a:highlight>
                <a:latin typeface="Montserrat"/>
                <a:ea typeface="Montserrat"/>
                <a:cs typeface="Montserrat"/>
                <a:sym typeface="Montserrat"/>
              </a:rPr>
              <a:t>Community Agreements</a:t>
            </a:r>
            <a:endParaRPr b="1" sz="3600">
              <a:solidFill>
                <a:schemeClr val="lt1"/>
              </a:solidFill>
              <a:highlight>
                <a:srgbClr val="61B0A8"/>
              </a:highlight>
              <a:latin typeface="Montserrat"/>
              <a:ea typeface="Montserrat"/>
              <a:cs typeface="Montserrat"/>
              <a:sym typeface="Montserrat"/>
            </a:endParaRPr>
          </a:p>
        </p:txBody>
      </p:sp>
      <p:sp>
        <p:nvSpPr>
          <p:cNvPr id="74" name="Google Shape;74;p16"/>
          <p:cNvSpPr txBox="1"/>
          <p:nvPr/>
        </p:nvSpPr>
        <p:spPr>
          <a:xfrm>
            <a:off x="480075" y="1300075"/>
            <a:ext cx="7429500" cy="350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chemeClr val="dk1"/>
                </a:solidFill>
                <a:latin typeface="Montserrat"/>
                <a:ea typeface="Montserrat"/>
                <a:cs typeface="Montserrat"/>
                <a:sym typeface="Montserrat"/>
              </a:rPr>
              <a:t>Are there any agreements that are important for you to have in this space?</a:t>
            </a:r>
            <a:endParaRPr b="1" sz="20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Add here</a:t>
            </a:r>
            <a:endParaRPr sz="1500">
              <a:solidFill>
                <a:schemeClr val="dk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Google Shape;79;p17"/>
          <p:cNvSpPr txBox="1"/>
          <p:nvPr>
            <p:ph idx="4294967295" type="title"/>
          </p:nvPr>
        </p:nvSpPr>
        <p:spPr>
          <a:xfrm>
            <a:off x="351325" y="45791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620">
                <a:solidFill>
                  <a:schemeClr val="lt1"/>
                </a:solidFill>
                <a:highlight>
                  <a:srgbClr val="F1C232"/>
                </a:highlight>
                <a:latin typeface="Montserrat"/>
                <a:ea typeface="Montserrat"/>
                <a:cs typeface="Montserrat"/>
                <a:sym typeface="Montserrat"/>
              </a:rPr>
              <a:t>Introductions</a:t>
            </a:r>
            <a:endParaRPr b="1" sz="3620">
              <a:solidFill>
                <a:schemeClr val="lt1"/>
              </a:solidFill>
              <a:highlight>
                <a:srgbClr val="F1C232"/>
              </a:highlight>
              <a:latin typeface="Montserrat"/>
              <a:ea typeface="Montserrat"/>
              <a:cs typeface="Montserrat"/>
              <a:sym typeface="Montserrat"/>
            </a:endParaRPr>
          </a:p>
        </p:txBody>
      </p:sp>
      <p:sp>
        <p:nvSpPr>
          <p:cNvPr id="80" name="Google Shape;80;p17"/>
          <p:cNvSpPr txBox="1"/>
          <p:nvPr/>
        </p:nvSpPr>
        <p:spPr>
          <a:xfrm>
            <a:off x="311700" y="1746400"/>
            <a:ext cx="8520600" cy="1624200"/>
          </a:xfrm>
          <a:prstGeom prst="rect">
            <a:avLst/>
          </a:prstGeom>
          <a:noFill/>
          <a:ln>
            <a:noFill/>
          </a:ln>
        </p:spPr>
        <p:txBody>
          <a:bodyPr anchorCtr="0" anchor="t" bIns="91425" lIns="91425" spcFirstLastPara="1" rIns="91425" wrap="square" tIns="91425">
            <a:noAutofit/>
          </a:bodyPr>
          <a:lstStyle/>
          <a:p>
            <a:pPr indent="0" lvl="0" marL="431800" rtl="0" algn="l">
              <a:lnSpc>
                <a:spcPct val="115000"/>
              </a:lnSpc>
              <a:spcBef>
                <a:spcPts val="0"/>
              </a:spcBef>
              <a:spcAft>
                <a:spcPts val="0"/>
              </a:spcAft>
              <a:buNone/>
            </a:pPr>
            <a:r>
              <a:rPr b="1" lang="en" sz="2000">
                <a:solidFill>
                  <a:srgbClr val="000000"/>
                </a:solidFill>
              </a:rPr>
              <a:t>What lands do you live on? What are your daily energy sources (electricity [coal, solar, wind, gas/oil, etc]; gas; oil) located?</a:t>
            </a:r>
            <a:endParaRPr b="1" sz="2000">
              <a:solidFill>
                <a:srgbClr val="000000"/>
              </a:solidFill>
            </a:endParaRPr>
          </a:p>
          <a:p>
            <a:pPr indent="0" lvl="0" marL="0" rtl="0" algn="ctr">
              <a:spcBef>
                <a:spcPts val="0"/>
              </a:spcBef>
              <a:spcAft>
                <a:spcPts val="0"/>
              </a:spcAft>
              <a:buNone/>
            </a:pPr>
            <a:r>
              <a:t/>
            </a:r>
            <a:endParaRPr b="1" sz="2520">
              <a:solidFill>
                <a:srgbClr val="6AB48E"/>
              </a:solidFill>
              <a:latin typeface="Montserrat"/>
              <a:ea typeface="Montserrat"/>
              <a:cs typeface="Montserrat"/>
              <a:sym typeface="Montserrat"/>
            </a:endParaRPr>
          </a:p>
        </p:txBody>
      </p:sp>
      <p:sp>
        <p:nvSpPr>
          <p:cNvPr id="81" name="Google Shape;81;p17"/>
          <p:cNvSpPr txBox="1"/>
          <p:nvPr/>
        </p:nvSpPr>
        <p:spPr>
          <a:xfrm>
            <a:off x="748275" y="139572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1C232"/>
                </a:solidFill>
                <a:latin typeface="Montserrat"/>
                <a:ea typeface="Montserrat"/>
                <a:cs typeface="Montserrat"/>
                <a:sym typeface="Montserrat"/>
              </a:rPr>
              <a:t>PROMPT</a:t>
            </a:r>
            <a:endParaRPr b="1">
              <a:solidFill>
                <a:srgbClr val="F1C232"/>
              </a:solidFill>
              <a:latin typeface="Montserrat"/>
              <a:ea typeface="Montserrat"/>
              <a:cs typeface="Montserrat"/>
              <a:sym typeface="Montserrat"/>
            </a:endParaRPr>
          </a:p>
        </p:txBody>
      </p:sp>
      <p:sp>
        <p:nvSpPr>
          <p:cNvPr id="82" name="Google Shape;82;p17"/>
          <p:cNvSpPr txBox="1"/>
          <p:nvPr/>
        </p:nvSpPr>
        <p:spPr>
          <a:xfrm>
            <a:off x="837250" y="429892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1C232"/>
                </a:solidFill>
                <a:latin typeface="Montserrat"/>
                <a:ea typeface="Montserrat"/>
                <a:cs typeface="Montserrat"/>
                <a:sym typeface="Montserrat"/>
              </a:rPr>
              <a:t>Link for Google My Map HERE</a:t>
            </a:r>
            <a:endParaRPr b="1">
              <a:solidFill>
                <a:srgbClr val="F1C23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cxnSp>
        <p:nvCxnSpPr>
          <p:cNvPr id="87" name="Google Shape;87;p18"/>
          <p:cNvCxnSpPr/>
          <p:nvPr/>
        </p:nvCxnSpPr>
        <p:spPr>
          <a:xfrm>
            <a:off x="4948900" y="-8200"/>
            <a:ext cx="0" cy="5170200"/>
          </a:xfrm>
          <a:prstGeom prst="straightConnector1">
            <a:avLst/>
          </a:prstGeom>
          <a:noFill/>
          <a:ln cap="flat" cmpd="sng" w="19050">
            <a:solidFill>
              <a:srgbClr val="6AB48E"/>
            </a:solidFill>
            <a:prstDash val="solid"/>
            <a:round/>
            <a:headEnd len="med" w="med" type="none"/>
            <a:tailEnd len="med" w="med" type="none"/>
          </a:ln>
        </p:spPr>
      </p:cxnSp>
      <p:sp>
        <p:nvSpPr>
          <p:cNvPr id="88" name="Google Shape;88;p18"/>
          <p:cNvSpPr/>
          <p:nvPr/>
        </p:nvSpPr>
        <p:spPr>
          <a:xfrm>
            <a:off x="4883350" y="1564037"/>
            <a:ext cx="131100" cy="131100"/>
          </a:xfrm>
          <a:prstGeom prst="ellipse">
            <a:avLst/>
          </a:prstGeom>
          <a:solidFill>
            <a:schemeClr val="lt1"/>
          </a:solidFill>
          <a:ln cap="flat" cmpd="sng" w="28575">
            <a:solidFill>
              <a:srgbClr val="6AB4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8"/>
          <p:cNvSpPr/>
          <p:nvPr/>
        </p:nvSpPr>
        <p:spPr>
          <a:xfrm>
            <a:off x="4883350" y="2490599"/>
            <a:ext cx="131100" cy="131100"/>
          </a:xfrm>
          <a:prstGeom prst="ellipse">
            <a:avLst/>
          </a:prstGeom>
          <a:solidFill>
            <a:schemeClr val="lt1"/>
          </a:solidFill>
          <a:ln cap="flat" cmpd="sng" w="28575">
            <a:solidFill>
              <a:srgbClr val="6AB4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8"/>
          <p:cNvSpPr/>
          <p:nvPr/>
        </p:nvSpPr>
        <p:spPr>
          <a:xfrm>
            <a:off x="4883350" y="3414876"/>
            <a:ext cx="131100" cy="131100"/>
          </a:xfrm>
          <a:prstGeom prst="ellipse">
            <a:avLst/>
          </a:prstGeom>
          <a:solidFill>
            <a:schemeClr val="lt1"/>
          </a:solidFill>
          <a:ln cap="flat" cmpd="sng" w="28575">
            <a:solidFill>
              <a:srgbClr val="6AB4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8"/>
          <p:cNvSpPr txBox="1"/>
          <p:nvPr>
            <p:ph type="title"/>
          </p:nvPr>
        </p:nvSpPr>
        <p:spPr>
          <a:xfrm>
            <a:off x="347850" y="448787"/>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620">
                <a:solidFill>
                  <a:schemeClr val="lt1"/>
                </a:solidFill>
                <a:highlight>
                  <a:srgbClr val="6AB48E"/>
                </a:highlight>
                <a:latin typeface="Montserrat"/>
                <a:ea typeface="Montserrat"/>
                <a:cs typeface="Montserrat"/>
                <a:sym typeface="Montserrat"/>
              </a:rPr>
              <a:t>Plan for the Day</a:t>
            </a:r>
            <a:endParaRPr b="1" sz="3620">
              <a:solidFill>
                <a:schemeClr val="lt1"/>
              </a:solidFill>
              <a:highlight>
                <a:srgbClr val="6AB48E"/>
              </a:highlight>
              <a:latin typeface="Montserrat"/>
              <a:ea typeface="Montserrat"/>
              <a:cs typeface="Montserrat"/>
              <a:sym typeface="Montserrat"/>
            </a:endParaRPr>
          </a:p>
        </p:txBody>
      </p:sp>
      <p:sp>
        <p:nvSpPr>
          <p:cNvPr id="92" name="Google Shape;92;p18"/>
          <p:cNvSpPr txBox="1"/>
          <p:nvPr/>
        </p:nvSpPr>
        <p:spPr>
          <a:xfrm>
            <a:off x="-268800" y="2155949"/>
            <a:ext cx="4840800" cy="800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000">
                <a:solidFill>
                  <a:srgbClr val="6AB48E"/>
                </a:solidFill>
                <a:latin typeface="Montserrat"/>
                <a:ea typeface="Montserrat"/>
                <a:cs typeface="Montserrat"/>
                <a:sym typeface="Montserrat"/>
              </a:rPr>
              <a:t>C</a:t>
            </a:r>
            <a:r>
              <a:rPr b="1" lang="en" sz="2000">
                <a:solidFill>
                  <a:srgbClr val="6AB48E"/>
                </a:solidFill>
                <a:latin typeface="Montserrat"/>
                <a:ea typeface="Montserrat"/>
                <a:cs typeface="Montserrat"/>
                <a:sym typeface="Montserrat"/>
              </a:rPr>
              <a:t>onnecting to </a:t>
            </a:r>
            <a:endParaRPr b="1" sz="2000">
              <a:solidFill>
                <a:srgbClr val="6AB48E"/>
              </a:solidFill>
              <a:latin typeface="Montserrat"/>
              <a:ea typeface="Montserrat"/>
              <a:cs typeface="Montserrat"/>
              <a:sym typeface="Montserrat"/>
            </a:endParaRPr>
          </a:p>
          <a:p>
            <a:pPr indent="0" lvl="0" marL="0" rtl="0" algn="r">
              <a:spcBef>
                <a:spcPts val="0"/>
              </a:spcBef>
              <a:spcAft>
                <a:spcPts val="0"/>
              </a:spcAft>
              <a:buNone/>
            </a:pPr>
            <a:r>
              <a:rPr b="1" lang="en" sz="2000">
                <a:solidFill>
                  <a:srgbClr val="6AB48E"/>
                </a:solidFill>
                <a:latin typeface="Montserrat"/>
                <a:ea typeface="Montserrat"/>
                <a:cs typeface="Montserrat"/>
                <a:sym typeface="Montserrat"/>
              </a:rPr>
              <a:t>Energy Democracy</a:t>
            </a:r>
            <a:endParaRPr sz="2000">
              <a:solidFill>
                <a:srgbClr val="6AB48E"/>
              </a:solidFill>
            </a:endParaRPr>
          </a:p>
        </p:txBody>
      </p:sp>
      <p:sp>
        <p:nvSpPr>
          <p:cNvPr id="93" name="Google Shape;93;p18"/>
          <p:cNvSpPr txBox="1"/>
          <p:nvPr/>
        </p:nvSpPr>
        <p:spPr>
          <a:xfrm>
            <a:off x="5329901" y="1379299"/>
            <a:ext cx="2696100" cy="80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6AB48E"/>
                </a:solidFill>
                <a:latin typeface="Montserrat"/>
                <a:ea typeface="Montserrat"/>
                <a:cs typeface="Montserrat"/>
                <a:sym typeface="Montserrat"/>
              </a:rPr>
              <a:t>Sharing your story</a:t>
            </a:r>
            <a:endParaRPr b="1" sz="2000">
              <a:solidFill>
                <a:srgbClr val="6AB48E"/>
              </a:solidFill>
              <a:latin typeface="Montserrat"/>
              <a:ea typeface="Montserrat"/>
              <a:cs typeface="Montserrat"/>
              <a:sym typeface="Montserrat"/>
            </a:endParaRPr>
          </a:p>
          <a:p>
            <a:pPr indent="0" lvl="0" marL="0" rtl="0" algn="r">
              <a:spcBef>
                <a:spcPts val="0"/>
              </a:spcBef>
              <a:spcAft>
                <a:spcPts val="0"/>
              </a:spcAft>
              <a:buNone/>
            </a:pPr>
            <a:r>
              <a:t/>
            </a:r>
            <a:endParaRPr sz="2000"/>
          </a:p>
        </p:txBody>
      </p:sp>
      <p:sp>
        <p:nvSpPr>
          <p:cNvPr id="94" name="Google Shape;94;p18"/>
          <p:cNvSpPr/>
          <p:nvPr/>
        </p:nvSpPr>
        <p:spPr>
          <a:xfrm>
            <a:off x="4883350" y="4341375"/>
            <a:ext cx="131100" cy="131100"/>
          </a:xfrm>
          <a:prstGeom prst="ellipse">
            <a:avLst/>
          </a:prstGeom>
          <a:solidFill>
            <a:schemeClr val="lt1"/>
          </a:solidFill>
          <a:ln cap="flat" cmpd="sng" w="28575">
            <a:solidFill>
              <a:srgbClr val="6AB4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8"/>
          <p:cNvSpPr txBox="1"/>
          <p:nvPr/>
        </p:nvSpPr>
        <p:spPr>
          <a:xfrm>
            <a:off x="5330375" y="3080214"/>
            <a:ext cx="3714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6AB48E"/>
                </a:solidFill>
                <a:latin typeface="Montserrat"/>
                <a:ea typeface="Montserrat"/>
                <a:cs typeface="Montserrat"/>
                <a:sym typeface="Montserrat"/>
              </a:rPr>
              <a:t>Co-create your Energy </a:t>
            </a:r>
            <a:endParaRPr b="1" sz="2000">
              <a:solidFill>
                <a:srgbClr val="6AB48E"/>
              </a:solidFill>
              <a:latin typeface="Montserrat"/>
              <a:ea typeface="Montserrat"/>
              <a:cs typeface="Montserrat"/>
              <a:sym typeface="Montserrat"/>
            </a:endParaRPr>
          </a:p>
          <a:p>
            <a:pPr indent="0" lvl="0" marL="0" rtl="0" algn="l">
              <a:spcBef>
                <a:spcPts val="0"/>
              </a:spcBef>
              <a:spcAft>
                <a:spcPts val="0"/>
              </a:spcAft>
              <a:buNone/>
            </a:pPr>
            <a:r>
              <a:rPr b="1" lang="en" sz="2000">
                <a:solidFill>
                  <a:srgbClr val="6AB48E"/>
                </a:solidFill>
                <a:latin typeface="Montserrat"/>
                <a:ea typeface="Montserrat"/>
                <a:cs typeface="Montserrat"/>
                <a:sym typeface="Montserrat"/>
              </a:rPr>
              <a:t>Democracy Vision</a:t>
            </a:r>
            <a:endParaRPr sz="2000">
              <a:solidFill>
                <a:srgbClr val="6AB48E"/>
              </a:solidFill>
            </a:endParaRPr>
          </a:p>
        </p:txBody>
      </p:sp>
      <p:sp>
        <p:nvSpPr>
          <p:cNvPr id="96" name="Google Shape;96;p18"/>
          <p:cNvSpPr txBox="1"/>
          <p:nvPr/>
        </p:nvSpPr>
        <p:spPr>
          <a:xfrm>
            <a:off x="2341976" y="4145800"/>
            <a:ext cx="2225100" cy="800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000">
                <a:solidFill>
                  <a:srgbClr val="6AB48E"/>
                </a:solidFill>
                <a:latin typeface="Montserrat"/>
                <a:ea typeface="Montserrat"/>
                <a:cs typeface="Montserrat"/>
                <a:sym typeface="Montserrat"/>
              </a:rPr>
              <a:t>Next Steps</a:t>
            </a:r>
            <a:endParaRPr b="1" sz="2000">
              <a:solidFill>
                <a:srgbClr val="6AB48E"/>
              </a:solidFill>
              <a:latin typeface="Montserrat"/>
              <a:ea typeface="Montserrat"/>
              <a:cs typeface="Montserrat"/>
              <a:sym typeface="Montserrat"/>
            </a:endParaRPr>
          </a:p>
          <a:p>
            <a:pPr indent="0" lvl="0" marL="0" rtl="0" algn="r">
              <a:spcBef>
                <a:spcPts val="0"/>
              </a:spcBef>
              <a:spcAft>
                <a:spcPts val="0"/>
              </a:spcAft>
              <a:buNone/>
            </a:pPr>
            <a:r>
              <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19"/>
          <p:cNvSpPr txBox="1"/>
          <p:nvPr>
            <p:ph type="title"/>
          </p:nvPr>
        </p:nvSpPr>
        <p:spPr>
          <a:xfrm>
            <a:off x="351325" y="454850"/>
            <a:ext cx="2795100" cy="895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990"/>
              <a:buNone/>
            </a:pPr>
            <a:r>
              <a:rPr b="1" lang="en" sz="2020">
                <a:solidFill>
                  <a:schemeClr val="lt1"/>
                </a:solidFill>
                <a:highlight>
                  <a:srgbClr val="F27330"/>
                </a:highlight>
                <a:latin typeface="Montserrat"/>
                <a:ea typeface="Montserrat"/>
                <a:cs typeface="Montserrat"/>
                <a:sym typeface="Montserrat"/>
              </a:rPr>
              <a:t>WHAT HAS BEEN YOUR EXPERIENCE</a:t>
            </a:r>
            <a:r>
              <a:rPr b="1" lang="en" sz="2020">
                <a:solidFill>
                  <a:srgbClr val="F1C232"/>
                </a:solidFill>
                <a:highlight>
                  <a:srgbClr val="F27330"/>
                </a:highlight>
                <a:latin typeface="Montserrat"/>
                <a:ea typeface="Montserrat"/>
                <a:cs typeface="Montserrat"/>
                <a:sym typeface="Montserrat"/>
              </a:rPr>
              <a:t> </a:t>
            </a:r>
            <a:endParaRPr b="1" sz="2020">
              <a:solidFill>
                <a:srgbClr val="F1C232"/>
              </a:solidFill>
              <a:highlight>
                <a:srgbClr val="F27330"/>
              </a:highlight>
              <a:latin typeface="Montserrat"/>
              <a:ea typeface="Montserrat"/>
              <a:cs typeface="Montserrat"/>
              <a:sym typeface="Montserrat"/>
            </a:endParaRPr>
          </a:p>
          <a:p>
            <a:pPr indent="0" lvl="0" marL="0" rtl="0" algn="l">
              <a:lnSpc>
                <a:spcPct val="115000"/>
              </a:lnSpc>
              <a:spcBef>
                <a:spcPts val="0"/>
              </a:spcBef>
              <a:spcAft>
                <a:spcPts val="0"/>
              </a:spcAft>
              <a:buSzPts val="990"/>
              <a:buNone/>
            </a:pPr>
            <a:r>
              <a:rPr b="1" lang="en" sz="2020">
                <a:solidFill>
                  <a:schemeClr val="lt1"/>
                </a:solidFill>
                <a:highlight>
                  <a:srgbClr val="F27330"/>
                </a:highlight>
                <a:latin typeface="Montserrat"/>
                <a:ea typeface="Montserrat"/>
                <a:cs typeface="Montserrat"/>
                <a:sym typeface="Montserrat"/>
              </a:rPr>
              <a:t>WITH ENERGY ACCESS AND POLLUTION?</a:t>
            </a:r>
            <a:endParaRPr b="1" sz="2020">
              <a:solidFill>
                <a:schemeClr val="lt1"/>
              </a:solidFill>
              <a:highlight>
                <a:srgbClr val="F27330"/>
              </a:highlight>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Google Shape;106;p20"/>
          <p:cNvSpPr txBox="1"/>
          <p:nvPr>
            <p:ph type="title"/>
          </p:nvPr>
        </p:nvSpPr>
        <p:spPr>
          <a:xfrm>
            <a:off x="351550" y="459275"/>
            <a:ext cx="8532600" cy="89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020">
                <a:solidFill>
                  <a:schemeClr val="lt1"/>
                </a:solidFill>
                <a:highlight>
                  <a:srgbClr val="A6BA54"/>
                </a:highlight>
                <a:latin typeface="Montserrat"/>
                <a:ea typeface="Montserrat"/>
                <a:cs typeface="Montserrat"/>
                <a:sym typeface="Montserrat"/>
              </a:rPr>
              <a:t>WHAT HAS BEEN YOUR EXPERIENCE </a:t>
            </a:r>
            <a:endParaRPr b="1" sz="3020">
              <a:solidFill>
                <a:schemeClr val="lt1"/>
              </a:solidFill>
              <a:highlight>
                <a:srgbClr val="A6BA54"/>
              </a:highlight>
              <a:latin typeface="Montserrat"/>
              <a:ea typeface="Montserrat"/>
              <a:cs typeface="Montserrat"/>
              <a:sym typeface="Montserrat"/>
            </a:endParaRPr>
          </a:p>
          <a:p>
            <a:pPr indent="0" lvl="0" marL="0" rtl="0" algn="l">
              <a:spcBef>
                <a:spcPts val="0"/>
              </a:spcBef>
              <a:spcAft>
                <a:spcPts val="0"/>
              </a:spcAft>
              <a:buSzPts val="990"/>
              <a:buNone/>
            </a:pPr>
            <a:r>
              <a:rPr b="1" lang="en" sz="3020">
                <a:solidFill>
                  <a:schemeClr val="lt1"/>
                </a:solidFill>
                <a:highlight>
                  <a:srgbClr val="A6BA54"/>
                </a:highlight>
                <a:latin typeface="Montserrat"/>
                <a:ea typeface="Montserrat"/>
                <a:cs typeface="Montserrat"/>
                <a:sym typeface="Montserrat"/>
              </a:rPr>
              <a:t>WITH ENERGY ACCESS AND POLLUTION?</a:t>
            </a:r>
            <a:endParaRPr b="1" sz="3020">
              <a:solidFill>
                <a:schemeClr val="lt1"/>
              </a:solidFill>
              <a:highlight>
                <a:srgbClr val="A6BA54"/>
              </a:highlight>
              <a:latin typeface="Montserrat"/>
              <a:ea typeface="Montserrat"/>
              <a:cs typeface="Montserrat"/>
              <a:sym typeface="Montserrat"/>
            </a:endParaRPr>
          </a:p>
        </p:txBody>
      </p:sp>
      <p:sp>
        <p:nvSpPr>
          <p:cNvPr id="107" name="Google Shape;107;p20"/>
          <p:cNvSpPr txBox="1"/>
          <p:nvPr/>
        </p:nvSpPr>
        <p:spPr>
          <a:xfrm>
            <a:off x="1239875" y="1865875"/>
            <a:ext cx="20316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A6BA54"/>
                </a:solidFill>
                <a:latin typeface="Montserrat"/>
                <a:ea typeface="Montserrat"/>
                <a:cs typeface="Montserrat"/>
                <a:sym typeface="Montserrat"/>
              </a:rPr>
              <a:t>WHERE...</a:t>
            </a:r>
            <a:r>
              <a:rPr lang="en">
                <a:solidFill>
                  <a:srgbClr val="A6BA54"/>
                </a:solidFill>
                <a:latin typeface="Montserrat"/>
                <a:ea typeface="Montserrat"/>
                <a:cs typeface="Montserrat"/>
                <a:sym typeface="Montserrat"/>
              </a:rPr>
              <a:t> </a:t>
            </a:r>
            <a:endParaRPr>
              <a:solidFill>
                <a:srgbClr val="A6BA54"/>
              </a:solidFill>
              <a:latin typeface="Montserrat"/>
              <a:ea typeface="Montserrat"/>
              <a:cs typeface="Montserrat"/>
              <a:sym typeface="Montserrat"/>
            </a:endParaRPr>
          </a:p>
          <a:p>
            <a:pPr indent="0" lvl="0" marL="0" rtl="0" algn="l">
              <a:spcBef>
                <a:spcPts val="0"/>
              </a:spcBef>
              <a:spcAft>
                <a:spcPts val="0"/>
              </a:spcAft>
              <a:buNone/>
            </a:pPr>
            <a:r>
              <a:t/>
            </a:r>
            <a:endParaRPr>
              <a:solidFill>
                <a:srgbClr val="6AB48E"/>
              </a:solidFill>
              <a:latin typeface="Montserrat"/>
              <a:ea typeface="Montserrat"/>
              <a:cs typeface="Montserrat"/>
              <a:sym typeface="Montserrat"/>
            </a:endParaRPr>
          </a:p>
          <a:p>
            <a:pPr indent="0" lvl="0" marL="0" rtl="0" algn="l">
              <a:spcBef>
                <a:spcPts val="0"/>
              </a:spcBef>
              <a:spcAft>
                <a:spcPts val="0"/>
              </a:spcAft>
              <a:buNone/>
            </a:pPr>
            <a:r>
              <a:rPr lang="en" sz="1500">
                <a:solidFill>
                  <a:schemeClr val="dk1"/>
                </a:solidFill>
                <a:latin typeface="Montserrat"/>
                <a:ea typeface="Montserrat"/>
                <a:cs typeface="Montserrat"/>
                <a:sym typeface="Montserrat"/>
              </a:rPr>
              <a:t>do you get your energy?</a:t>
            </a:r>
            <a:endParaRPr sz="1500"/>
          </a:p>
        </p:txBody>
      </p:sp>
      <p:sp>
        <p:nvSpPr>
          <p:cNvPr id="108" name="Google Shape;108;p20"/>
          <p:cNvSpPr txBox="1"/>
          <p:nvPr/>
        </p:nvSpPr>
        <p:spPr>
          <a:xfrm>
            <a:off x="3522199" y="1865875"/>
            <a:ext cx="20316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A6BA54"/>
                </a:solidFill>
                <a:latin typeface="Montserrat"/>
                <a:ea typeface="Montserrat"/>
                <a:cs typeface="Montserrat"/>
                <a:sym typeface="Montserrat"/>
              </a:rPr>
              <a:t>HOW...</a:t>
            </a:r>
            <a:endParaRPr b="1" sz="2000">
              <a:solidFill>
                <a:srgbClr val="A6BA54"/>
              </a:solidFill>
              <a:latin typeface="Montserrat"/>
              <a:ea typeface="Montserrat"/>
              <a:cs typeface="Montserrat"/>
              <a:sym typeface="Montserrat"/>
            </a:endParaRPr>
          </a:p>
          <a:p>
            <a:pPr indent="0" lvl="0" marL="0" rtl="0" algn="l">
              <a:spcBef>
                <a:spcPts val="0"/>
              </a:spcBef>
              <a:spcAft>
                <a:spcPts val="0"/>
              </a:spcAft>
              <a:buNone/>
            </a:pPr>
            <a:r>
              <a:t/>
            </a:r>
            <a:endParaRPr>
              <a:solidFill>
                <a:srgbClr val="6AB48E"/>
              </a:solidFill>
              <a:latin typeface="Montserrat"/>
              <a:ea typeface="Montserrat"/>
              <a:cs typeface="Montserrat"/>
              <a:sym typeface="Montserrat"/>
            </a:endParaRPr>
          </a:p>
          <a:p>
            <a:pPr indent="0" lvl="0" marL="0" rtl="0" algn="l">
              <a:spcBef>
                <a:spcPts val="0"/>
              </a:spcBef>
              <a:spcAft>
                <a:spcPts val="0"/>
              </a:spcAft>
              <a:buNone/>
            </a:pPr>
            <a:r>
              <a:rPr lang="en" sz="1500">
                <a:solidFill>
                  <a:schemeClr val="dk1"/>
                </a:solidFill>
                <a:latin typeface="Montserrat"/>
                <a:ea typeface="Montserrat"/>
                <a:cs typeface="Montserrat"/>
                <a:sym typeface="Montserrat"/>
              </a:rPr>
              <a:t>does energy get to you?</a:t>
            </a:r>
            <a:endParaRPr sz="1500"/>
          </a:p>
        </p:txBody>
      </p:sp>
      <p:sp>
        <p:nvSpPr>
          <p:cNvPr id="109" name="Google Shape;109;p20"/>
          <p:cNvSpPr txBox="1"/>
          <p:nvPr/>
        </p:nvSpPr>
        <p:spPr>
          <a:xfrm>
            <a:off x="5872524" y="1865875"/>
            <a:ext cx="2031600" cy="280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A6BA54"/>
                </a:solidFill>
                <a:latin typeface="Montserrat"/>
                <a:ea typeface="Montserrat"/>
                <a:cs typeface="Montserrat"/>
                <a:sym typeface="Montserrat"/>
              </a:rPr>
              <a:t>WHO...</a:t>
            </a:r>
            <a:endParaRPr b="1" sz="2000">
              <a:solidFill>
                <a:srgbClr val="A6BA54"/>
              </a:solidFill>
              <a:latin typeface="Montserrat"/>
              <a:ea typeface="Montserrat"/>
              <a:cs typeface="Montserrat"/>
              <a:sym typeface="Montserrat"/>
            </a:endParaRPr>
          </a:p>
          <a:p>
            <a:pPr indent="0" lvl="0" marL="0" rtl="0" algn="l">
              <a:spcBef>
                <a:spcPts val="0"/>
              </a:spcBef>
              <a:spcAft>
                <a:spcPts val="0"/>
              </a:spcAft>
              <a:buNone/>
            </a:pPr>
            <a:r>
              <a:t/>
            </a:r>
            <a:endParaRPr sz="1500">
              <a:solidFill>
                <a:srgbClr val="6AB48E"/>
              </a:solidFill>
              <a:latin typeface="Montserrat"/>
              <a:ea typeface="Montserrat"/>
              <a:cs typeface="Montserrat"/>
              <a:sym typeface="Montserrat"/>
            </a:endParaRPr>
          </a:p>
          <a:p>
            <a:pPr indent="0" lvl="0" marL="0" rtl="0" algn="l">
              <a:spcBef>
                <a:spcPts val="0"/>
              </a:spcBef>
              <a:spcAft>
                <a:spcPts val="0"/>
              </a:spcAft>
              <a:buNone/>
            </a:pPr>
            <a:r>
              <a:rPr lang="en" sz="1500">
                <a:solidFill>
                  <a:schemeClr val="dk1"/>
                </a:solidFill>
                <a:latin typeface="Montserrat"/>
                <a:ea typeface="Montserrat"/>
                <a:cs typeface="Montserrat"/>
                <a:sym typeface="Montserrat"/>
              </a:rPr>
              <a:t>are energy workers and how are they treated in the workplace?</a:t>
            </a:r>
            <a:endParaRPr sz="15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5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500">
                <a:solidFill>
                  <a:schemeClr val="dk1"/>
                </a:solidFill>
                <a:latin typeface="Montserrat"/>
                <a:ea typeface="Montserrat"/>
                <a:cs typeface="Montserrat"/>
                <a:sym typeface="Montserrat"/>
              </a:rPr>
              <a:t>makes decisions about your energy source, access, and utility bills?</a:t>
            </a:r>
            <a:endParaRPr sz="1500">
              <a:solidFill>
                <a:schemeClr val="dk1"/>
              </a:solidFill>
              <a:latin typeface="Montserrat"/>
              <a:ea typeface="Montserrat"/>
              <a:cs typeface="Montserrat"/>
              <a:sym typeface="Montserrat"/>
            </a:endParaRPr>
          </a:p>
        </p:txBody>
      </p:sp>
      <p:cxnSp>
        <p:nvCxnSpPr>
          <p:cNvPr id="110" name="Google Shape;110;p20"/>
          <p:cNvCxnSpPr/>
          <p:nvPr/>
        </p:nvCxnSpPr>
        <p:spPr>
          <a:xfrm>
            <a:off x="3271475" y="1905550"/>
            <a:ext cx="0" cy="1968000"/>
          </a:xfrm>
          <a:prstGeom prst="straightConnector1">
            <a:avLst/>
          </a:prstGeom>
          <a:noFill/>
          <a:ln cap="flat" cmpd="sng" w="9525">
            <a:solidFill>
              <a:srgbClr val="A6BA54"/>
            </a:solidFill>
            <a:prstDash val="solid"/>
            <a:round/>
            <a:headEnd len="med" w="med" type="none"/>
            <a:tailEnd len="med" w="med" type="none"/>
          </a:ln>
        </p:spPr>
      </p:cxnSp>
      <p:cxnSp>
        <p:nvCxnSpPr>
          <p:cNvPr id="111" name="Google Shape;111;p20"/>
          <p:cNvCxnSpPr/>
          <p:nvPr/>
        </p:nvCxnSpPr>
        <p:spPr>
          <a:xfrm>
            <a:off x="5553800" y="1905550"/>
            <a:ext cx="0" cy="1968000"/>
          </a:xfrm>
          <a:prstGeom prst="straightConnector1">
            <a:avLst/>
          </a:prstGeom>
          <a:noFill/>
          <a:ln cap="flat" cmpd="sng" w="9525">
            <a:solidFill>
              <a:srgbClr val="A6BA54"/>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p:nvPr/>
        </p:nvSpPr>
        <p:spPr>
          <a:xfrm>
            <a:off x="166413" y="95100"/>
            <a:ext cx="4379400" cy="2412300"/>
          </a:xfrm>
          <a:prstGeom prst="rect">
            <a:avLst/>
          </a:prstGeom>
          <a:solidFill>
            <a:srgbClr val="A6BA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1"/>
          <p:cNvSpPr/>
          <p:nvPr/>
        </p:nvSpPr>
        <p:spPr>
          <a:xfrm>
            <a:off x="4598180" y="95100"/>
            <a:ext cx="4379400" cy="2412300"/>
          </a:xfrm>
          <a:prstGeom prst="rect">
            <a:avLst/>
          </a:prstGeom>
          <a:solidFill>
            <a:srgbClr val="6AB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1"/>
          <p:cNvSpPr/>
          <p:nvPr/>
        </p:nvSpPr>
        <p:spPr>
          <a:xfrm>
            <a:off x="166413" y="2561404"/>
            <a:ext cx="4379400" cy="2412300"/>
          </a:xfrm>
          <a:prstGeom prst="rect">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1"/>
          <p:cNvSpPr/>
          <p:nvPr/>
        </p:nvSpPr>
        <p:spPr>
          <a:xfrm>
            <a:off x="4598180" y="2561404"/>
            <a:ext cx="4379400" cy="2412300"/>
          </a:xfrm>
          <a:prstGeom prst="rect">
            <a:avLst/>
          </a:prstGeom>
          <a:solidFill>
            <a:srgbClr val="F273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1"/>
          <p:cNvSpPr txBox="1"/>
          <p:nvPr/>
        </p:nvSpPr>
        <p:spPr>
          <a:xfrm>
            <a:off x="265762" y="193851"/>
            <a:ext cx="38856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lt1"/>
                </a:solidFill>
                <a:latin typeface="Montserrat"/>
                <a:ea typeface="Montserrat"/>
                <a:cs typeface="Montserrat"/>
                <a:sym typeface="Montserrat"/>
              </a:rPr>
              <a:t>SOCIAL </a:t>
            </a:r>
            <a:r>
              <a:rPr b="1" lang="en" sz="1500">
                <a:solidFill>
                  <a:schemeClr val="lt1"/>
                </a:solidFill>
                <a:latin typeface="Montserrat"/>
                <a:ea typeface="Montserrat"/>
                <a:cs typeface="Montserrat"/>
                <a:sym typeface="Montserrat"/>
              </a:rPr>
              <a:t>STRUCTURES</a:t>
            </a:r>
            <a:endParaRPr b="1" sz="1500">
              <a:solidFill>
                <a:schemeClr val="lt1"/>
              </a:solidFill>
              <a:latin typeface="Montserrat"/>
              <a:ea typeface="Montserrat"/>
              <a:cs typeface="Montserrat"/>
              <a:sym typeface="Montserrat"/>
            </a:endParaRPr>
          </a:p>
          <a:p>
            <a:pPr indent="0" lvl="0" marL="0" rtl="0" algn="r">
              <a:spcBef>
                <a:spcPts val="0"/>
              </a:spcBef>
              <a:spcAft>
                <a:spcPts val="0"/>
              </a:spcAft>
              <a:buNone/>
            </a:pPr>
            <a:r>
              <a:t/>
            </a:r>
            <a:endParaRPr sz="2000"/>
          </a:p>
        </p:txBody>
      </p:sp>
      <p:sp>
        <p:nvSpPr>
          <p:cNvPr id="121" name="Google Shape;121;p21"/>
          <p:cNvSpPr txBox="1"/>
          <p:nvPr/>
        </p:nvSpPr>
        <p:spPr>
          <a:xfrm>
            <a:off x="4674719" y="193851"/>
            <a:ext cx="38856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lt1"/>
                </a:solidFill>
                <a:latin typeface="Montserrat"/>
                <a:ea typeface="Montserrat"/>
                <a:cs typeface="Montserrat"/>
                <a:sym typeface="Montserrat"/>
              </a:rPr>
              <a:t>ENERGY</a:t>
            </a:r>
            <a:endParaRPr b="1" sz="1500">
              <a:solidFill>
                <a:schemeClr val="lt1"/>
              </a:solidFill>
              <a:latin typeface="Montserrat"/>
              <a:ea typeface="Montserrat"/>
              <a:cs typeface="Montserrat"/>
              <a:sym typeface="Montserrat"/>
            </a:endParaRPr>
          </a:p>
          <a:p>
            <a:pPr indent="0" lvl="0" marL="0" rtl="0" algn="r">
              <a:spcBef>
                <a:spcPts val="0"/>
              </a:spcBef>
              <a:spcAft>
                <a:spcPts val="0"/>
              </a:spcAft>
              <a:buNone/>
            </a:pPr>
            <a:r>
              <a:t/>
            </a:r>
            <a:endParaRPr sz="2000"/>
          </a:p>
        </p:txBody>
      </p:sp>
      <p:sp>
        <p:nvSpPr>
          <p:cNvPr id="122" name="Google Shape;122;p21"/>
          <p:cNvSpPr txBox="1"/>
          <p:nvPr/>
        </p:nvSpPr>
        <p:spPr>
          <a:xfrm>
            <a:off x="265762" y="2651844"/>
            <a:ext cx="38856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lt1"/>
                </a:solidFill>
                <a:latin typeface="Montserrat"/>
                <a:ea typeface="Montserrat"/>
                <a:cs typeface="Montserrat"/>
                <a:sym typeface="Montserrat"/>
              </a:rPr>
              <a:t>ECONOMY</a:t>
            </a:r>
            <a:endParaRPr b="1" sz="1500">
              <a:solidFill>
                <a:schemeClr val="lt1"/>
              </a:solidFill>
              <a:latin typeface="Montserrat"/>
              <a:ea typeface="Montserrat"/>
              <a:cs typeface="Montserrat"/>
              <a:sym typeface="Montserrat"/>
            </a:endParaRPr>
          </a:p>
          <a:p>
            <a:pPr indent="0" lvl="0" marL="0" rtl="0" algn="r">
              <a:spcBef>
                <a:spcPts val="0"/>
              </a:spcBef>
              <a:spcAft>
                <a:spcPts val="0"/>
              </a:spcAft>
              <a:buNone/>
            </a:pPr>
            <a:r>
              <a:t/>
            </a:r>
            <a:endParaRPr/>
          </a:p>
        </p:txBody>
      </p:sp>
      <p:sp>
        <p:nvSpPr>
          <p:cNvPr id="123" name="Google Shape;123;p21"/>
          <p:cNvSpPr txBox="1"/>
          <p:nvPr/>
        </p:nvSpPr>
        <p:spPr>
          <a:xfrm>
            <a:off x="4674719" y="2651844"/>
            <a:ext cx="38856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lt1"/>
                </a:solidFill>
                <a:latin typeface="Montserrat"/>
                <a:ea typeface="Montserrat"/>
                <a:cs typeface="Montserrat"/>
                <a:sym typeface="Montserrat"/>
              </a:rPr>
              <a:t>GOVERNANCE</a:t>
            </a:r>
            <a:endParaRPr b="1" sz="1500">
              <a:solidFill>
                <a:schemeClr val="lt1"/>
              </a:solidFill>
              <a:latin typeface="Montserrat"/>
              <a:ea typeface="Montserrat"/>
              <a:cs typeface="Montserrat"/>
              <a:sym typeface="Montserrat"/>
            </a:endParaRPr>
          </a:p>
          <a:p>
            <a:pPr indent="0" lvl="0" marL="0" rtl="0" algn="r">
              <a:spcBef>
                <a:spcPts val="0"/>
              </a:spcBef>
              <a:spcAft>
                <a:spcPts val="0"/>
              </a:spcAft>
              <a:buNone/>
            </a:pPr>
            <a:r>
              <a:t/>
            </a:r>
            <a:endParaRPr/>
          </a:p>
        </p:txBody>
      </p:sp>
      <p:sp>
        <p:nvSpPr>
          <p:cNvPr id="124" name="Google Shape;124;p21"/>
          <p:cNvSpPr txBox="1"/>
          <p:nvPr/>
        </p:nvSpPr>
        <p:spPr>
          <a:xfrm>
            <a:off x="265756" y="582174"/>
            <a:ext cx="3628800" cy="323100"/>
          </a:xfrm>
          <a:prstGeom prst="rect">
            <a:avLst/>
          </a:prstGeom>
          <a:noFill/>
          <a:ln>
            <a:noFill/>
          </a:ln>
        </p:spPr>
        <p:txBody>
          <a:bodyPr anchorCtr="0" anchor="t" bIns="91425" lIns="91425" spcFirstLastPara="1" rIns="91425" wrap="square" tIns="91425">
            <a:spAutoFit/>
          </a:bodyPr>
          <a:lstStyle/>
          <a:p>
            <a:pPr indent="-285750" lvl="0" marL="457200" rtl="0" algn="l">
              <a:spcBef>
                <a:spcPts val="0"/>
              </a:spcBef>
              <a:spcAft>
                <a:spcPts val="0"/>
              </a:spcAft>
              <a:buClr>
                <a:schemeClr val="lt1"/>
              </a:buClr>
              <a:buSzPts val="900"/>
              <a:buFont typeface="Montserrat"/>
              <a:buChar char="●"/>
            </a:pPr>
            <a:r>
              <a:t/>
            </a:r>
            <a:endParaRPr sz="900">
              <a:solidFill>
                <a:schemeClr val="lt1"/>
              </a:solidFill>
              <a:latin typeface="Montserrat"/>
              <a:ea typeface="Montserrat"/>
              <a:cs typeface="Montserrat"/>
              <a:sym typeface="Montserrat"/>
            </a:endParaRPr>
          </a:p>
        </p:txBody>
      </p:sp>
      <p:sp>
        <p:nvSpPr>
          <p:cNvPr id="125" name="Google Shape;125;p21"/>
          <p:cNvSpPr txBox="1"/>
          <p:nvPr/>
        </p:nvSpPr>
        <p:spPr>
          <a:xfrm>
            <a:off x="4674731" y="582187"/>
            <a:ext cx="3628800" cy="323100"/>
          </a:xfrm>
          <a:prstGeom prst="rect">
            <a:avLst/>
          </a:prstGeom>
          <a:noFill/>
          <a:ln>
            <a:noFill/>
          </a:ln>
        </p:spPr>
        <p:txBody>
          <a:bodyPr anchorCtr="0" anchor="t" bIns="91425" lIns="91425" spcFirstLastPara="1" rIns="91425" wrap="square" tIns="91425">
            <a:spAutoFit/>
          </a:bodyPr>
          <a:lstStyle/>
          <a:p>
            <a:pPr indent="-285750" lvl="0" marL="457200" rtl="0" algn="l">
              <a:spcBef>
                <a:spcPts val="0"/>
              </a:spcBef>
              <a:spcAft>
                <a:spcPts val="0"/>
              </a:spcAft>
              <a:buClr>
                <a:schemeClr val="lt1"/>
              </a:buClr>
              <a:buSzPts val="900"/>
              <a:buFont typeface="Montserrat"/>
              <a:buChar char="●"/>
            </a:pPr>
            <a:r>
              <a:t/>
            </a:r>
            <a:endParaRPr sz="900">
              <a:solidFill>
                <a:schemeClr val="lt1"/>
              </a:solidFill>
              <a:latin typeface="Montserrat"/>
              <a:ea typeface="Montserrat"/>
              <a:cs typeface="Montserrat"/>
              <a:sym typeface="Montserrat"/>
            </a:endParaRPr>
          </a:p>
        </p:txBody>
      </p:sp>
      <p:sp>
        <p:nvSpPr>
          <p:cNvPr id="126" name="Google Shape;126;p21"/>
          <p:cNvSpPr txBox="1"/>
          <p:nvPr/>
        </p:nvSpPr>
        <p:spPr>
          <a:xfrm>
            <a:off x="265760" y="3069061"/>
            <a:ext cx="3347400" cy="323100"/>
          </a:xfrm>
          <a:prstGeom prst="rect">
            <a:avLst/>
          </a:prstGeom>
          <a:noFill/>
          <a:ln>
            <a:noFill/>
          </a:ln>
        </p:spPr>
        <p:txBody>
          <a:bodyPr anchorCtr="0" anchor="t" bIns="91425" lIns="91425" spcFirstLastPara="1" rIns="91425" wrap="square" tIns="91425">
            <a:spAutoFit/>
          </a:bodyPr>
          <a:lstStyle/>
          <a:p>
            <a:pPr indent="-285750" lvl="0" marL="457200" rtl="0" algn="l">
              <a:spcBef>
                <a:spcPts val="0"/>
              </a:spcBef>
              <a:spcAft>
                <a:spcPts val="0"/>
              </a:spcAft>
              <a:buClr>
                <a:schemeClr val="lt1"/>
              </a:buClr>
              <a:buSzPts val="900"/>
              <a:buFont typeface="Montserrat"/>
              <a:buChar char="●"/>
            </a:pPr>
            <a:r>
              <a:t/>
            </a:r>
            <a:endParaRPr sz="900">
              <a:solidFill>
                <a:schemeClr val="lt1"/>
              </a:solidFill>
              <a:latin typeface="Montserrat"/>
              <a:ea typeface="Montserrat"/>
              <a:cs typeface="Montserrat"/>
              <a:sym typeface="Montserrat"/>
            </a:endParaRPr>
          </a:p>
        </p:txBody>
      </p:sp>
      <p:sp>
        <p:nvSpPr>
          <p:cNvPr id="127" name="Google Shape;127;p21"/>
          <p:cNvSpPr txBox="1"/>
          <p:nvPr/>
        </p:nvSpPr>
        <p:spPr>
          <a:xfrm>
            <a:off x="4674735" y="3069058"/>
            <a:ext cx="3347400" cy="323100"/>
          </a:xfrm>
          <a:prstGeom prst="rect">
            <a:avLst/>
          </a:prstGeom>
          <a:noFill/>
          <a:ln>
            <a:noFill/>
          </a:ln>
        </p:spPr>
        <p:txBody>
          <a:bodyPr anchorCtr="0" anchor="t" bIns="91425" lIns="91425" spcFirstLastPara="1" rIns="91425" wrap="square" tIns="91425">
            <a:spAutoFit/>
          </a:bodyPr>
          <a:lstStyle/>
          <a:p>
            <a:pPr indent="-285750" lvl="0" marL="457200" rtl="0" algn="l">
              <a:spcBef>
                <a:spcPts val="0"/>
              </a:spcBef>
              <a:spcAft>
                <a:spcPts val="0"/>
              </a:spcAft>
              <a:buClr>
                <a:schemeClr val="lt1"/>
              </a:buClr>
              <a:buSzPts val="900"/>
              <a:buFont typeface="Montserrat"/>
              <a:buChar char="●"/>
            </a:pPr>
            <a:r>
              <a:t/>
            </a:r>
            <a:endParaRPr sz="900">
              <a:solidFill>
                <a:schemeClr val="l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